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58"/>
  </p:notesMasterIdLst>
  <p:handoutMasterIdLst>
    <p:handoutMasterId r:id="rId59"/>
  </p:handoutMasterIdLst>
  <p:sldIdLst>
    <p:sldId id="292" r:id="rId2"/>
    <p:sldId id="808" r:id="rId3"/>
    <p:sldId id="822" r:id="rId4"/>
    <p:sldId id="826" r:id="rId5"/>
    <p:sldId id="827" r:id="rId6"/>
    <p:sldId id="833" r:id="rId7"/>
    <p:sldId id="830" r:id="rId8"/>
    <p:sldId id="831" r:id="rId9"/>
    <p:sldId id="832" r:id="rId10"/>
    <p:sldId id="828" r:id="rId11"/>
    <p:sldId id="829" r:id="rId12"/>
    <p:sldId id="371" r:id="rId13"/>
    <p:sldId id="810" r:id="rId14"/>
    <p:sldId id="811" r:id="rId15"/>
    <p:sldId id="806" r:id="rId16"/>
    <p:sldId id="334" r:id="rId17"/>
    <p:sldId id="807" r:id="rId18"/>
    <p:sldId id="805" r:id="rId19"/>
    <p:sldId id="804" r:id="rId20"/>
    <p:sldId id="337" r:id="rId21"/>
    <p:sldId id="398" r:id="rId22"/>
    <p:sldId id="816" r:id="rId23"/>
    <p:sldId id="399" r:id="rId24"/>
    <p:sldId id="293" r:id="rId25"/>
    <p:sldId id="817" r:id="rId26"/>
    <p:sldId id="821" r:id="rId27"/>
    <p:sldId id="352" r:id="rId28"/>
    <p:sldId id="818" r:id="rId29"/>
    <p:sldId id="294" r:id="rId30"/>
    <p:sldId id="295" r:id="rId31"/>
    <p:sldId id="301" r:id="rId32"/>
    <p:sldId id="296" r:id="rId33"/>
    <p:sldId id="297" r:id="rId34"/>
    <p:sldId id="299" r:id="rId35"/>
    <p:sldId id="300" r:id="rId36"/>
    <p:sldId id="302" r:id="rId37"/>
    <p:sldId id="303" r:id="rId38"/>
    <p:sldId id="814" r:id="rId39"/>
    <p:sldId id="304" r:id="rId40"/>
    <p:sldId id="813" r:id="rId41"/>
    <p:sldId id="824" r:id="rId42"/>
    <p:sldId id="825" r:id="rId43"/>
    <p:sldId id="815" r:id="rId44"/>
    <p:sldId id="819" r:id="rId45"/>
    <p:sldId id="349" r:id="rId46"/>
    <p:sldId id="812" r:id="rId47"/>
    <p:sldId id="347" r:id="rId48"/>
    <p:sldId id="350" r:id="rId49"/>
    <p:sldId id="809" r:id="rId50"/>
    <p:sldId id="820" r:id="rId51"/>
    <p:sldId id="348" r:id="rId52"/>
    <p:sldId id="298" r:id="rId53"/>
    <p:sldId id="797" r:id="rId54"/>
    <p:sldId id="798" r:id="rId55"/>
    <p:sldId id="801" r:id="rId56"/>
    <p:sldId id="802" r:id="rId57"/>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0032"/>
    <a:srgbClr val="FF0000"/>
    <a:srgbClr val="A00000"/>
    <a:srgbClr val="8C0032"/>
    <a:srgbClr val="BC002B"/>
    <a:srgbClr val="C800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4"/>
    <p:restoredTop sz="92071"/>
  </p:normalViewPr>
  <p:slideViewPr>
    <p:cSldViewPr>
      <p:cViewPr>
        <p:scale>
          <a:sx n="80" d="100"/>
          <a:sy n="80" d="100"/>
        </p:scale>
        <p:origin x="1064"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369EBE-C547-45C3-B968-50E2E473EDDF}" type="doc">
      <dgm:prSet loTypeId="urn:microsoft.com/office/officeart/2005/8/layout/gear1" loCatId="cycle" qsTypeId="urn:microsoft.com/office/officeart/2005/8/quickstyle/simple1" qsCatId="simple" csTypeId="urn:microsoft.com/office/officeart/2005/8/colors/accent1_2" csCatId="accent1" phldr="1"/>
      <dgm:spPr/>
    </dgm:pt>
    <dgm:pt modelId="{A6DBEFD9-A6A5-4189-83ED-87A9D967EAC9}">
      <dgm:prSet phldrT="[Text]"/>
      <dgm:spPr>
        <a:solidFill>
          <a:srgbClr val="9164CD"/>
        </a:solidFill>
        <a:ln>
          <a:noFill/>
        </a:ln>
      </dgm:spPr>
      <dgm:t>
        <a:bodyPr/>
        <a:lstStyle/>
        <a:p>
          <a:r>
            <a:rPr lang="fr-FR" dirty="0"/>
            <a:t> </a:t>
          </a:r>
        </a:p>
      </dgm:t>
    </dgm:pt>
    <dgm:pt modelId="{3E7B3F64-E746-4644-A17A-ADC593CC37CE}" type="parTrans" cxnId="{86A2BA02-46F8-4ECB-ABEF-DC04572340F1}">
      <dgm:prSet/>
      <dgm:spPr/>
      <dgm:t>
        <a:bodyPr/>
        <a:lstStyle/>
        <a:p>
          <a:endParaRPr lang="fr-FR"/>
        </a:p>
      </dgm:t>
    </dgm:pt>
    <dgm:pt modelId="{A5DCDE61-5C98-4C74-B59F-EEBF5A94C02E}" type="sibTrans" cxnId="{86A2BA02-46F8-4ECB-ABEF-DC04572340F1}">
      <dgm:prSet/>
      <dgm:spPr>
        <a:solidFill>
          <a:srgbClr val="9164CD"/>
        </a:solidFill>
      </dgm:spPr>
      <dgm:t>
        <a:bodyPr/>
        <a:lstStyle/>
        <a:p>
          <a:endParaRPr lang="fr-FR"/>
        </a:p>
      </dgm:t>
    </dgm:pt>
    <dgm:pt modelId="{E3BCC0DF-53EA-4E28-AF21-E5CA77907F47}">
      <dgm:prSet phldrT="[Text]"/>
      <dgm:spPr>
        <a:solidFill>
          <a:srgbClr val="50BE87"/>
        </a:solidFill>
        <a:ln>
          <a:noFill/>
        </a:ln>
      </dgm:spPr>
      <dgm:t>
        <a:bodyPr/>
        <a:lstStyle/>
        <a:p>
          <a:r>
            <a:rPr lang="fr-FR" dirty="0"/>
            <a:t> </a:t>
          </a:r>
        </a:p>
      </dgm:t>
    </dgm:pt>
    <dgm:pt modelId="{869F8C09-28E9-47D6-B5F2-5A3E7AEA8A21}" type="parTrans" cxnId="{98AF1B48-F7BB-4FE5-AA75-236D7DD8BF0B}">
      <dgm:prSet/>
      <dgm:spPr/>
      <dgm:t>
        <a:bodyPr/>
        <a:lstStyle/>
        <a:p>
          <a:endParaRPr lang="fr-FR"/>
        </a:p>
      </dgm:t>
    </dgm:pt>
    <dgm:pt modelId="{05B0A5EE-5BEC-4273-9BC9-3B5A45275EDA}" type="sibTrans" cxnId="{98AF1B48-F7BB-4FE5-AA75-236D7DD8BF0B}">
      <dgm:prSet/>
      <dgm:spPr>
        <a:solidFill>
          <a:srgbClr val="50BE87"/>
        </a:solidFill>
      </dgm:spPr>
      <dgm:t>
        <a:bodyPr/>
        <a:lstStyle/>
        <a:p>
          <a:endParaRPr lang="fr-FR"/>
        </a:p>
      </dgm:t>
    </dgm:pt>
    <dgm:pt modelId="{AB1FD875-CFCA-4420-942C-1ADEBF189149}">
      <dgm:prSet phldrT="[Text]"/>
      <dgm:spPr>
        <a:solidFill>
          <a:srgbClr val="4BB4E6"/>
        </a:solidFill>
        <a:ln>
          <a:noFill/>
        </a:ln>
      </dgm:spPr>
      <dgm:t>
        <a:bodyPr/>
        <a:lstStyle/>
        <a:p>
          <a:r>
            <a:rPr lang="fr-FR" dirty="0"/>
            <a:t> </a:t>
          </a:r>
        </a:p>
      </dgm:t>
    </dgm:pt>
    <dgm:pt modelId="{793968A6-8055-4BDD-B5E2-7F47DE4E0CF9}" type="parTrans" cxnId="{0009DD2E-5B6D-4742-9C43-B84A20E7BB80}">
      <dgm:prSet/>
      <dgm:spPr/>
      <dgm:t>
        <a:bodyPr/>
        <a:lstStyle/>
        <a:p>
          <a:endParaRPr lang="fr-FR"/>
        </a:p>
      </dgm:t>
    </dgm:pt>
    <dgm:pt modelId="{899C917C-3B2E-4952-85A5-C23050D32F07}" type="sibTrans" cxnId="{0009DD2E-5B6D-4742-9C43-B84A20E7BB80}">
      <dgm:prSet/>
      <dgm:spPr>
        <a:solidFill>
          <a:srgbClr val="4BB4E6"/>
        </a:solidFill>
      </dgm:spPr>
      <dgm:t>
        <a:bodyPr/>
        <a:lstStyle/>
        <a:p>
          <a:endParaRPr lang="fr-FR"/>
        </a:p>
      </dgm:t>
    </dgm:pt>
    <dgm:pt modelId="{B49A7137-1C92-4395-A8FE-A1141A47B512}" type="pres">
      <dgm:prSet presAssocID="{DA369EBE-C547-45C3-B968-50E2E473EDDF}" presName="composite" presStyleCnt="0">
        <dgm:presLayoutVars>
          <dgm:chMax val="3"/>
          <dgm:animLvl val="lvl"/>
          <dgm:resizeHandles val="exact"/>
        </dgm:presLayoutVars>
      </dgm:prSet>
      <dgm:spPr/>
    </dgm:pt>
    <dgm:pt modelId="{DFA534E0-AC0F-42F3-BDF1-6E2968BD2D17}" type="pres">
      <dgm:prSet presAssocID="{A6DBEFD9-A6A5-4189-83ED-87A9D967EAC9}" presName="gear1" presStyleLbl="node1" presStyleIdx="0" presStyleCnt="3" custLinFactX="-318524" custLinFactY="12436" custLinFactNeighborX="-400000" custLinFactNeighborY="100000">
        <dgm:presLayoutVars>
          <dgm:chMax val="1"/>
          <dgm:bulletEnabled val="1"/>
        </dgm:presLayoutVars>
      </dgm:prSet>
      <dgm:spPr/>
    </dgm:pt>
    <dgm:pt modelId="{E21D5A84-8E5B-4D18-8761-FB51DBEE95A3}" type="pres">
      <dgm:prSet presAssocID="{A6DBEFD9-A6A5-4189-83ED-87A9D967EAC9}" presName="gear1srcNode" presStyleLbl="node1" presStyleIdx="0" presStyleCnt="3"/>
      <dgm:spPr/>
    </dgm:pt>
    <dgm:pt modelId="{2427B9FD-F78D-4E34-8F87-12CA1D4CF647}" type="pres">
      <dgm:prSet presAssocID="{A6DBEFD9-A6A5-4189-83ED-87A9D967EAC9}" presName="gear1dstNode" presStyleLbl="node1" presStyleIdx="0" presStyleCnt="3"/>
      <dgm:spPr/>
    </dgm:pt>
    <dgm:pt modelId="{EC11673F-C185-4CBF-9E06-1C867F743E5D}" type="pres">
      <dgm:prSet presAssocID="{E3BCC0DF-53EA-4E28-AF21-E5CA77907F47}" presName="gear2" presStyleLbl="node1" presStyleIdx="1" presStyleCnt="3">
        <dgm:presLayoutVars>
          <dgm:chMax val="1"/>
          <dgm:bulletEnabled val="1"/>
        </dgm:presLayoutVars>
      </dgm:prSet>
      <dgm:spPr/>
    </dgm:pt>
    <dgm:pt modelId="{39DE0BB8-214B-4A57-A9D8-F4C365E24397}" type="pres">
      <dgm:prSet presAssocID="{E3BCC0DF-53EA-4E28-AF21-E5CA77907F47}" presName="gear2srcNode" presStyleLbl="node1" presStyleIdx="1" presStyleCnt="3"/>
      <dgm:spPr/>
    </dgm:pt>
    <dgm:pt modelId="{4399BE23-2822-4BBC-AC54-A94DD2D6A88F}" type="pres">
      <dgm:prSet presAssocID="{E3BCC0DF-53EA-4E28-AF21-E5CA77907F47}" presName="gear2dstNode" presStyleLbl="node1" presStyleIdx="1" presStyleCnt="3"/>
      <dgm:spPr/>
    </dgm:pt>
    <dgm:pt modelId="{86D592BF-A055-4D4D-9BD2-D8DE9CD8911B}" type="pres">
      <dgm:prSet presAssocID="{AB1FD875-CFCA-4420-942C-1ADEBF189149}" presName="gear3" presStyleLbl="node1" presStyleIdx="2" presStyleCnt="3" custLinFactNeighborX="1703" custLinFactNeighborY="229"/>
      <dgm:spPr/>
    </dgm:pt>
    <dgm:pt modelId="{B845C546-7899-4F0E-A697-E922C80AA8A9}" type="pres">
      <dgm:prSet presAssocID="{AB1FD875-CFCA-4420-942C-1ADEBF189149}" presName="gear3tx" presStyleLbl="node1" presStyleIdx="2" presStyleCnt="3">
        <dgm:presLayoutVars>
          <dgm:chMax val="1"/>
          <dgm:bulletEnabled val="1"/>
        </dgm:presLayoutVars>
      </dgm:prSet>
      <dgm:spPr/>
    </dgm:pt>
    <dgm:pt modelId="{6CC270B8-0526-4918-8AE3-E8129A051A12}" type="pres">
      <dgm:prSet presAssocID="{AB1FD875-CFCA-4420-942C-1ADEBF189149}" presName="gear3srcNode" presStyleLbl="node1" presStyleIdx="2" presStyleCnt="3"/>
      <dgm:spPr/>
    </dgm:pt>
    <dgm:pt modelId="{00E652BB-36EB-4D5B-BA0D-EE40041AA2EF}" type="pres">
      <dgm:prSet presAssocID="{AB1FD875-CFCA-4420-942C-1ADEBF189149}" presName="gear3dstNode" presStyleLbl="node1" presStyleIdx="2" presStyleCnt="3"/>
      <dgm:spPr/>
    </dgm:pt>
    <dgm:pt modelId="{CD980D54-D592-48E0-BB08-F24CCAD1275C}" type="pres">
      <dgm:prSet presAssocID="{A5DCDE61-5C98-4C74-B59F-EEBF5A94C02E}" presName="connector1" presStyleLbl="sibTrans2D1" presStyleIdx="0" presStyleCnt="3"/>
      <dgm:spPr/>
    </dgm:pt>
    <dgm:pt modelId="{18102574-B39D-4FFC-B853-B979F753F44A}" type="pres">
      <dgm:prSet presAssocID="{05B0A5EE-5BEC-4273-9BC9-3B5A45275EDA}" presName="connector2" presStyleLbl="sibTrans2D1" presStyleIdx="1" presStyleCnt="3"/>
      <dgm:spPr/>
    </dgm:pt>
    <dgm:pt modelId="{A51E6421-67DF-42DA-B892-65D9390847B0}" type="pres">
      <dgm:prSet presAssocID="{899C917C-3B2E-4952-85A5-C23050D32F07}" presName="connector3" presStyleLbl="sibTrans2D1" presStyleIdx="2" presStyleCnt="3"/>
      <dgm:spPr/>
    </dgm:pt>
  </dgm:ptLst>
  <dgm:cxnLst>
    <dgm:cxn modelId="{86A2BA02-46F8-4ECB-ABEF-DC04572340F1}" srcId="{DA369EBE-C547-45C3-B968-50E2E473EDDF}" destId="{A6DBEFD9-A6A5-4189-83ED-87A9D967EAC9}" srcOrd="0" destOrd="0" parTransId="{3E7B3F64-E746-4644-A17A-ADC593CC37CE}" sibTransId="{A5DCDE61-5C98-4C74-B59F-EEBF5A94C02E}"/>
    <dgm:cxn modelId="{7BD6120C-12F6-400E-B2BE-D2A6DAAFD527}" type="presOf" srcId="{AB1FD875-CFCA-4420-942C-1ADEBF189149}" destId="{86D592BF-A055-4D4D-9BD2-D8DE9CD8911B}" srcOrd="0" destOrd="0" presId="urn:microsoft.com/office/officeart/2005/8/layout/gear1"/>
    <dgm:cxn modelId="{B7A24110-DA3F-461B-AE5E-24942CC7E0F7}" type="presOf" srcId="{E3BCC0DF-53EA-4E28-AF21-E5CA77907F47}" destId="{4399BE23-2822-4BBC-AC54-A94DD2D6A88F}" srcOrd="2" destOrd="0" presId="urn:microsoft.com/office/officeart/2005/8/layout/gear1"/>
    <dgm:cxn modelId="{45632229-B96D-4D59-A616-2B1E8DBCA78A}" type="presOf" srcId="{AB1FD875-CFCA-4420-942C-1ADEBF189149}" destId="{6CC270B8-0526-4918-8AE3-E8129A051A12}" srcOrd="2" destOrd="0" presId="urn:microsoft.com/office/officeart/2005/8/layout/gear1"/>
    <dgm:cxn modelId="{0009DD2E-5B6D-4742-9C43-B84A20E7BB80}" srcId="{DA369EBE-C547-45C3-B968-50E2E473EDDF}" destId="{AB1FD875-CFCA-4420-942C-1ADEBF189149}" srcOrd="2" destOrd="0" parTransId="{793968A6-8055-4BDD-B5E2-7F47DE4E0CF9}" sibTransId="{899C917C-3B2E-4952-85A5-C23050D32F07}"/>
    <dgm:cxn modelId="{98AF1B48-F7BB-4FE5-AA75-236D7DD8BF0B}" srcId="{DA369EBE-C547-45C3-B968-50E2E473EDDF}" destId="{E3BCC0DF-53EA-4E28-AF21-E5CA77907F47}" srcOrd="1" destOrd="0" parTransId="{869F8C09-28E9-47D6-B5F2-5A3E7AEA8A21}" sibTransId="{05B0A5EE-5BEC-4273-9BC9-3B5A45275EDA}"/>
    <dgm:cxn modelId="{F063844D-9455-4293-B4E7-E7214829B52B}" type="presOf" srcId="{A5DCDE61-5C98-4C74-B59F-EEBF5A94C02E}" destId="{CD980D54-D592-48E0-BB08-F24CCAD1275C}" srcOrd="0" destOrd="0" presId="urn:microsoft.com/office/officeart/2005/8/layout/gear1"/>
    <dgm:cxn modelId="{E18EA756-4E56-4936-B3EB-EF75F43D0074}" type="presOf" srcId="{E3BCC0DF-53EA-4E28-AF21-E5CA77907F47}" destId="{39DE0BB8-214B-4A57-A9D8-F4C365E24397}" srcOrd="1" destOrd="0" presId="urn:microsoft.com/office/officeart/2005/8/layout/gear1"/>
    <dgm:cxn modelId="{FEA80B6C-A7C2-48E0-8AAD-39E1ACD5C141}" type="presOf" srcId="{DA369EBE-C547-45C3-B968-50E2E473EDDF}" destId="{B49A7137-1C92-4395-A8FE-A1141A47B512}" srcOrd="0" destOrd="0" presId="urn:microsoft.com/office/officeart/2005/8/layout/gear1"/>
    <dgm:cxn modelId="{8453BD7E-4482-4120-9C0B-30222608EC40}" type="presOf" srcId="{A6DBEFD9-A6A5-4189-83ED-87A9D967EAC9}" destId="{DFA534E0-AC0F-42F3-BDF1-6E2968BD2D17}" srcOrd="0" destOrd="0" presId="urn:microsoft.com/office/officeart/2005/8/layout/gear1"/>
    <dgm:cxn modelId="{2AE6E181-9B38-47F1-BA5C-5C29F2855F36}" type="presOf" srcId="{899C917C-3B2E-4952-85A5-C23050D32F07}" destId="{A51E6421-67DF-42DA-B892-65D9390847B0}" srcOrd="0" destOrd="0" presId="urn:microsoft.com/office/officeart/2005/8/layout/gear1"/>
    <dgm:cxn modelId="{FD9EB785-B2C4-46F3-B796-126486F34E13}" type="presOf" srcId="{AB1FD875-CFCA-4420-942C-1ADEBF189149}" destId="{B845C546-7899-4F0E-A697-E922C80AA8A9}" srcOrd="1" destOrd="0" presId="urn:microsoft.com/office/officeart/2005/8/layout/gear1"/>
    <dgm:cxn modelId="{B03A2688-7A34-4578-A896-9FF0BB67F261}" type="presOf" srcId="{E3BCC0DF-53EA-4E28-AF21-E5CA77907F47}" destId="{EC11673F-C185-4CBF-9E06-1C867F743E5D}" srcOrd="0" destOrd="0" presId="urn:microsoft.com/office/officeart/2005/8/layout/gear1"/>
    <dgm:cxn modelId="{0D985089-9CFA-441E-8613-E45C74BAFE1D}" type="presOf" srcId="{A6DBEFD9-A6A5-4189-83ED-87A9D967EAC9}" destId="{2427B9FD-F78D-4E34-8F87-12CA1D4CF647}" srcOrd="2" destOrd="0" presId="urn:microsoft.com/office/officeart/2005/8/layout/gear1"/>
    <dgm:cxn modelId="{F85954C6-AF0A-42EC-99C3-78D44D282230}" type="presOf" srcId="{AB1FD875-CFCA-4420-942C-1ADEBF189149}" destId="{00E652BB-36EB-4D5B-BA0D-EE40041AA2EF}" srcOrd="3" destOrd="0" presId="urn:microsoft.com/office/officeart/2005/8/layout/gear1"/>
    <dgm:cxn modelId="{E44F7BD4-2CF8-4EA2-A065-30A84AA12270}" type="presOf" srcId="{05B0A5EE-5BEC-4273-9BC9-3B5A45275EDA}" destId="{18102574-B39D-4FFC-B853-B979F753F44A}" srcOrd="0" destOrd="0" presId="urn:microsoft.com/office/officeart/2005/8/layout/gear1"/>
    <dgm:cxn modelId="{244932D6-CF11-4270-8776-35C3DC5A6BDB}" type="presOf" srcId="{A6DBEFD9-A6A5-4189-83ED-87A9D967EAC9}" destId="{E21D5A84-8E5B-4D18-8761-FB51DBEE95A3}" srcOrd="1" destOrd="0" presId="urn:microsoft.com/office/officeart/2005/8/layout/gear1"/>
    <dgm:cxn modelId="{89851E88-E400-4D40-B91F-5FA1952ECDDF}" type="presParOf" srcId="{B49A7137-1C92-4395-A8FE-A1141A47B512}" destId="{DFA534E0-AC0F-42F3-BDF1-6E2968BD2D17}" srcOrd="0" destOrd="0" presId="urn:microsoft.com/office/officeart/2005/8/layout/gear1"/>
    <dgm:cxn modelId="{9332786E-C189-4460-B31D-569C9AE87F11}" type="presParOf" srcId="{B49A7137-1C92-4395-A8FE-A1141A47B512}" destId="{E21D5A84-8E5B-4D18-8761-FB51DBEE95A3}" srcOrd="1" destOrd="0" presId="urn:microsoft.com/office/officeart/2005/8/layout/gear1"/>
    <dgm:cxn modelId="{7EFC701E-6DAA-4977-B663-37DBBDCCF156}" type="presParOf" srcId="{B49A7137-1C92-4395-A8FE-A1141A47B512}" destId="{2427B9FD-F78D-4E34-8F87-12CA1D4CF647}" srcOrd="2" destOrd="0" presId="urn:microsoft.com/office/officeart/2005/8/layout/gear1"/>
    <dgm:cxn modelId="{78E7EBEE-8171-4C29-9F40-9BEC0C436239}" type="presParOf" srcId="{B49A7137-1C92-4395-A8FE-A1141A47B512}" destId="{EC11673F-C185-4CBF-9E06-1C867F743E5D}" srcOrd="3" destOrd="0" presId="urn:microsoft.com/office/officeart/2005/8/layout/gear1"/>
    <dgm:cxn modelId="{ADB7524F-48E3-4E51-A479-1C5D862F4C88}" type="presParOf" srcId="{B49A7137-1C92-4395-A8FE-A1141A47B512}" destId="{39DE0BB8-214B-4A57-A9D8-F4C365E24397}" srcOrd="4" destOrd="0" presId="urn:microsoft.com/office/officeart/2005/8/layout/gear1"/>
    <dgm:cxn modelId="{F2331933-F94F-4046-8092-5F9B5B19F703}" type="presParOf" srcId="{B49A7137-1C92-4395-A8FE-A1141A47B512}" destId="{4399BE23-2822-4BBC-AC54-A94DD2D6A88F}" srcOrd="5" destOrd="0" presId="urn:microsoft.com/office/officeart/2005/8/layout/gear1"/>
    <dgm:cxn modelId="{C7F1A205-E2F0-429F-85EC-47A0395C25F0}" type="presParOf" srcId="{B49A7137-1C92-4395-A8FE-A1141A47B512}" destId="{86D592BF-A055-4D4D-9BD2-D8DE9CD8911B}" srcOrd="6" destOrd="0" presId="urn:microsoft.com/office/officeart/2005/8/layout/gear1"/>
    <dgm:cxn modelId="{F1B86746-0366-4031-9E19-1168274BEB6D}" type="presParOf" srcId="{B49A7137-1C92-4395-A8FE-A1141A47B512}" destId="{B845C546-7899-4F0E-A697-E922C80AA8A9}" srcOrd="7" destOrd="0" presId="urn:microsoft.com/office/officeart/2005/8/layout/gear1"/>
    <dgm:cxn modelId="{14051097-7194-42B1-84BF-BC8A076B481C}" type="presParOf" srcId="{B49A7137-1C92-4395-A8FE-A1141A47B512}" destId="{6CC270B8-0526-4918-8AE3-E8129A051A12}" srcOrd="8" destOrd="0" presId="urn:microsoft.com/office/officeart/2005/8/layout/gear1"/>
    <dgm:cxn modelId="{71380D87-D489-492D-B38D-0CB2F42DCD6E}" type="presParOf" srcId="{B49A7137-1C92-4395-A8FE-A1141A47B512}" destId="{00E652BB-36EB-4D5B-BA0D-EE40041AA2EF}" srcOrd="9" destOrd="0" presId="urn:microsoft.com/office/officeart/2005/8/layout/gear1"/>
    <dgm:cxn modelId="{8CC28851-3FED-4295-B7B4-C7F3210445C3}" type="presParOf" srcId="{B49A7137-1C92-4395-A8FE-A1141A47B512}" destId="{CD980D54-D592-48E0-BB08-F24CCAD1275C}" srcOrd="10" destOrd="0" presId="urn:microsoft.com/office/officeart/2005/8/layout/gear1"/>
    <dgm:cxn modelId="{C542F04C-984F-486A-A10B-C5A440763305}" type="presParOf" srcId="{B49A7137-1C92-4395-A8FE-A1141A47B512}" destId="{18102574-B39D-4FFC-B853-B979F753F44A}" srcOrd="11" destOrd="0" presId="urn:microsoft.com/office/officeart/2005/8/layout/gear1"/>
    <dgm:cxn modelId="{12B06EE1-EDF0-46B3-90B5-32ACC37BF5EA}" type="presParOf" srcId="{B49A7137-1C92-4395-A8FE-A1141A47B512}" destId="{A51E6421-67DF-42DA-B892-65D9390847B0}" srcOrd="12" destOrd="0" presId="urn:microsoft.com/office/officeart/2005/8/layout/gear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A24BD9-4AFB-7A4E-AB4D-1156AB6E9C64}" type="doc">
      <dgm:prSet loTypeId="urn:microsoft.com/office/officeart/2005/8/layout/gear1" loCatId="cycle" qsTypeId="urn:microsoft.com/office/officeart/2005/8/quickstyle/simple1" qsCatId="simple" csTypeId="urn:microsoft.com/office/officeart/2005/8/colors/accent2_2" csCatId="accent2" phldr="1"/>
      <dgm:spPr/>
    </dgm:pt>
    <dgm:pt modelId="{BDCA5DB3-3346-8645-B5CA-723C449F56D1}">
      <dgm:prSet phldrT="[Texte]"/>
      <dgm:spPr/>
      <dgm:t>
        <a:bodyPr/>
        <a:lstStyle/>
        <a:p>
          <a:r>
            <a:rPr lang="fr-FR" dirty="0"/>
            <a:t> </a:t>
          </a:r>
        </a:p>
      </dgm:t>
    </dgm:pt>
    <dgm:pt modelId="{6138C473-A016-FE42-828C-0BFA1FE9F88B}" type="parTrans" cxnId="{39BAA57E-B8C1-5F4F-9A19-F0E8FAB3CCBA}">
      <dgm:prSet/>
      <dgm:spPr/>
      <dgm:t>
        <a:bodyPr/>
        <a:lstStyle/>
        <a:p>
          <a:endParaRPr lang="fr-FR"/>
        </a:p>
      </dgm:t>
    </dgm:pt>
    <dgm:pt modelId="{FEB16CA7-EEF4-9946-90CB-B7378113FCE8}" type="sibTrans" cxnId="{39BAA57E-B8C1-5F4F-9A19-F0E8FAB3CCBA}">
      <dgm:prSet/>
      <dgm:spPr/>
      <dgm:t>
        <a:bodyPr/>
        <a:lstStyle/>
        <a:p>
          <a:endParaRPr lang="fr-FR"/>
        </a:p>
      </dgm:t>
    </dgm:pt>
    <dgm:pt modelId="{638443EE-165F-E14C-96E9-BCD3FB391A51}">
      <dgm:prSet phldrT="[Texte]"/>
      <dgm:spPr/>
      <dgm:t>
        <a:bodyPr/>
        <a:lstStyle/>
        <a:p>
          <a:r>
            <a:rPr lang="fr-FR" dirty="0"/>
            <a:t> </a:t>
          </a:r>
        </a:p>
      </dgm:t>
    </dgm:pt>
    <dgm:pt modelId="{30DA2F7C-42D1-D24E-9930-0191C93D04F1}" type="parTrans" cxnId="{91084814-AF47-DC4A-8102-2C7FF68B725E}">
      <dgm:prSet/>
      <dgm:spPr/>
      <dgm:t>
        <a:bodyPr/>
        <a:lstStyle/>
        <a:p>
          <a:endParaRPr lang="fr-FR"/>
        </a:p>
      </dgm:t>
    </dgm:pt>
    <dgm:pt modelId="{45E29C8B-2A28-8246-A8A0-19EF5A3EC1B1}" type="sibTrans" cxnId="{91084814-AF47-DC4A-8102-2C7FF68B725E}">
      <dgm:prSet/>
      <dgm:spPr/>
      <dgm:t>
        <a:bodyPr/>
        <a:lstStyle/>
        <a:p>
          <a:endParaRPr lang="fr-FR"/>
        </a:p>
      </dgm:t>
    </dgm:pt>
    <dgm:pt modelId="{EA5926E3-B175-C24E-B5A1-7821B4614BB6}">
      <dgm:prSet phldrT="[Texte]"/>
      <dgm:spPr/>
      <dgm:t>
        <a:bodyPr/>
        <a:lstStyle/>
        <a:p>
          <a:r>
            <a:rPr lang="fr-FR" dirty="0"/>
            <a:t> </a:t>
          </a:r>
        </a:p>
      </dgm:t>
    </dgm:pt>
    <dgm:pt modelId="{8ECBEA95-2AC1-1742-813D-159F606BD86E}" type="parTrans" cxnId="{82921EB5-2796-5E4F-914F-97E18F968BFE}">
      <dgm:prSet/>
      <dgm:spPr/>
      <dgm:t>
        <a:bodyPr/>
        <a:lstStyle/>
        <a:p>
          <a:endParaRPr lang="fr-FR"/>
        </a:p>
      </dgm:t>
    </dgm:pt>
    <dgm:pt modelId="{5324434F-601C-3B40-915D-D307AA32F736}" type="sibTrans" cxnId="{82921EB5-2796-5E4F-914F-97E18F968BFE}">
      <dgm:prSet/>
      <dgm:spPr/>
      <dgm:t>
        <a:bodyPr/>
        <a:lstStyle/>
        <a:p>
          <a:endParaRPr lang="fr-FR"/>
        </a:p>
      </dgm:t>
    </dgm:pt>
    <dgm:pt modelId="{87AC51C6-7540-764F-B8FB-6FA38D6651B2}" type="pres">
      <dgm:prSet presAssocID="{06A24BD9-4AFB-7A4E-AB4D-1156AB6E9C64}" presName="composite" presStyleCnt="0">
        <dgm:presLayoutVars>
          <dgm:chMax val="3"/>
          <dgm:animLvl val="lvl"/>
          <dgm:resizeHandles val="exact"/>
        </dgm:presLayoutVars>
      </dgm:prSet>
      <dgm:spPr/>
    </dgm:pt>
    <dgm:pt modelId="{29E0923C-1D91-EC4D-9247-B5852FD2E36A}" type="pres">
      <dgm:prSet presAssocID="{BDCA5DB3-3346-8645-B5CA-723C449F56D1}" presName="gear1" presStyleLbl="node1" presStyleIdx="0" presStyleCnt="3" custLinFactNeighborX="195" custLinFactNeighborY="670">
        <dgm:presLayoutVars>
          <dgm:chMax val="1"/>
          <dgm:bulletEnabled val="1"/>
        </dgm:presLayoutVars>
      </dgm:prSet>
      <dgm:spPr/>
    </dgm:pt>
    <dgm:pt modelId="{A7949C03-33B8-BD47-8BA7-5ECF81F85D4E}" type="pres">
      <dgm:prSet presAssocID="{BDCA5DB3-3346-8645-B5CA-723C449F56D1}" presName="gear1srcNode" presStyleLbl="node1" presStyleIdx="0" presStyleCnt="3"/>
      <dgm:spPr/>
    </dgm:pt>
    <dgm:pt modelId="{89BCE90D-D417-AB42-8F9C-D069FED333BF}" type="pres">
      <dgm:prSet presAssocID="{BDCA5DB3-3346-8645-B5CA-723C449F56D1}" presName="gear1dstNode" presStyleLbl="node1" presStyleIdx="0" presStyleCnt="3"/>
      <dgm:spPr/>
    </dgm:pt>
    <dgm:pt modelId="{9F166899-7D9E-5A41-9CE6-DC58546DE95B}" type="pres">
      <dgm:prSet presAssocID="{638443EE-165F-E14C-96E9-BCD3FB391A51}" presName="gear2" presStyleLbl="node1" presStyleIdx="1" presStyleCnt="3">
        <dgm:presLayoutVars>
          <dgm:chMax val="1"/>
          <dgm:bulletEnabled val="1"/>
        </dgm:presLayoutVars>
      </dgm:prSet>
      <dgm:spPr/>
    </dgm:pt>
    <dgm:pt modelId="{F374CCF3-1DCE-7740-A18C-2BF71DCE5F46}" type="pres">
      <dgm:prSet presAssocID="{638443EE-165F-E14C-96E9-BCD3FB391A51}" presName="gear2srcNode" presStyleLbl="node1" presStyleIdx="1" presStyleCnt="3"/>
      <dgm:spPr/>
    </dgm:pt>
    <dgm:pt modelId="{5A56A0B9-8C7D-574E-A46F-70A715A4C79D}" type="pres">
      <dgm:prSet presAssocID="{638443EE-165F-E14C-96E9-BCD3FB391A51}" presName="gear2dstNode" presStyleLbl="node1" presStyleIdx="1" presStyleCnt="3"/>
      <dgm:spPr/>
    </dgm:pt>
    <dgm:pt modelId="{986FD355-ABF8-4643-B5DD-10A2E8155A7F}" type="pres">
      <dgm:prSet presAssocID="{EA5926E3-B175-C24E-B5A1-7821B4614BB6}" presName="gear3" presStyleLbl="node1" presStyleIdx="2" presStyleCnt="3"/>
      <dgm:spPr/>
    </dgm:pt>
    <dgm:pt modelId="{970A6E3C-5214-2340-B2F8-1645C3B2806A}" type="pres">
      <dgm:prSet presAssocID="{EA5926E3-B175-C24E-B5A1-7821B4614BB6}" presName="gear3tx" presStyleLbl="node1" presStyleIdx="2" presStyleCnt="3">
        <dgm:presLayoutVars>
          <dgm:chMax val="1"/>
          <dgm:bulletEnabled val="1"/>
        </dgm:presLayoutVars>
      </dgm:prSet>
      <dgm:spPr/>
    </dgm:pt>
    <dgm:pt modelId="{F2F53B69-F650-FE46-8AA7-794108E0DED5}" type="pres">
      <dgm:prSet presAssocID="{EA5926E3-B175-C24E-B5A1-7821B4614BB6}" presName="gear3srcNode" presStyleLbl="node1" presStyleIdx="2" presStyleCnt="3"/>
      <dgm:spPr/>
    </dgm:pt>
    <dgm:pt modelId="{18F132B7-8949-7540-8B54-D2AC8C520760}" type="pres">
      <dgm:prSet presAssocID="{EA5926E3-B175-C24E-B5A1-7821B4614BB6}" presName="gear3dstNode" presStyleLbl="node1" presStyleIdx="2" presStyleCnt="3"/>
      <dgm:spPr/>
    </dgm:pt>
    <dgm:pt modelId="{55C18BBC-C1B3-B846-9C41-5B4F13E3FAA3}" type="pres">
      <dgm:prSet presAssocID="{FEB16CA7-EEF4-9946-90CB-B7378113FCE8}" presName="connector1" presStyleLbl="sibTrans2D1" presStyleIdx="0" presStyleCnt="3"/>
      <dgm:spPr/>
    </dgm:pt>
    <dgm:pt modelId="{99B2DFFC-0476-FC40-BB68-6C6788D1662E}" type="pres">
      <dgm:prSet presAssocID="{45E29C8B-2A28-8246-A8A0-19EF5A3EC1B1}" presName="connector2" presStyleLbl="sibTrans2D1" presStyleIdx="1" presStyleCnt="3"/>
      <dgm:spPr/>
    </dgm:pt>
    <dgm:pt modelId="{FC44500D-CCEA-0541-983F-1CD66E5F7DBB}" type="pres">
      <dgm:prSet presAssocID="{5324434F-601C-3B40-915D-D307AA32F736}" presName="connector3" presStyleLbl="sibTrans2D1" presStyleIdx="2" presStyleCnt="3"/>
      <dgm:spPr/>
    </dgm:pt>
  </dgm:ptLst>
  <dgm:cxnLst>
    <dgm:cxn modelId="{41D68C0C-13CB-D84F-B24D-301683D72E0B}" type="presOf" srcId="{638443EE-165F-E14C-96E9-BCD3FB391A51}" destId="{5A56A0B9-8C7D-574E-A46F-70A715A4C79D}" srcOrd="2" destOrd="0" presId="urn:microsoft.com/office/officeart/2005/8/layout/gear1"/>
    <dgm:cxn modelId="{91084814-AF47-DC4A-8102-2C7FF68B725E}" srcId="{06A24BD9-4AFB-7A4E-AB4D-1156AB6E9C64}" destId="{638443EE-165F-E14C-96E9-BCD3FB391A51}" srcOrd="1" destOrd="0" parTransId="{30DA2F7C-42D1-D24E-9930-0191C93D04F1}" sibTransId="{45E29C8B-2A28-8246-A8A0-19EF5A3EC1B1}"/>
    <dgm:cxn modelId="{1023512C-9EC1-674D-A409-841917D1E45C}" type="presOf" srcId="{638443EE-165F-E14C-96E9-BCD3FB391A51}" destId="{9F166899-7D9E-5A41-9CE6-DC58546DE95B}" srcOrd="0" destOrd="0" presId="urn:microsoft.com/office/officeart/2005/8/layout/gear1"/>
    <dgm:cxn modelId="{E1258C31-F89F-D34A-994C-144FCD1620F0}" type="presOf" srcId="{EA5926E3-B175-C24E-B5A1-7821B4614BB6}" destId="{986FD355-ABF8-4643-B5DD-10A2E8155A7F}" srcOrd="0" destOrd="0" presId="urn:microsoft.com/office/officeart/2005/8/layout/gear1"/>
    <dgm:cxn modelId="{82DD2A46-4338-7445-A0E9-CE33CCE5A48B}" type="presOf" srcId="{BDCA5DB3-3346-8645-B5CA-723C449F56D1}" destId="{A7949C03-33B8-BD47-8BA7-5ECF81F85D4E}" srcOrd="1" destOrd="0" presId="urn:microsoft.com/office/officeart/2005/8/layout/gear1"/>
    <dgm:cxn modelId="{A732854B-125F-0846-B319-758A8069BCAF}" type="presOf" srcId="{EA5926E3-B175-C24E-B5A1-7821B4614BB6}" destId="{18F132B7-8949-7540-8B54-D2AC8C520760}" srcOrd="3" destOrd="0" presId="urn:microsoft.com/office/officeart/2005/8/layout/gear1"/>
    <dgm:cxn modelId="{FF9B7273-DB50-894D-9DDA-E28AC577E1E8}" type="presOf" srcId="{45E29C8B-2A28-8246-A8A0-19EF5A3EC1B1}" destId="{99B2DFFC-0476-FC40-BB68-6C6788D1662E}" srcOrd="0" destOrd="0" presId="urn:microsoft.com/office/officeart/2005/8/layout/gear1"/>
    <dgm:cxn modelId="{51169878-0537-4442-A273-C658C9C09818}" type="presOf" srcId="{BDCA5DB3-3346-8645-B5CA-723C449F56D1}" destId="{89BCE90D-D417-AB42-8F9C-D069FED333BF}" srcOrd="2" destOrd="0" presId="urn:microsoft.com/office/officeart/2005/8/layout/gear1"/>
    <dgm:cxn modelId="{39BAA57E-B8C1-5F4F-9A19-F0E8FAB3CCBA}" srcId="{06A24BD9-4AFB-7A4E-AB4D-1156AB6E9C64}" destId="{BDCA5DB3-3346-8645-B5CA-723C449F56D1}" srcOrd="0" destOrd="0" parTransId="{6138C473-A016-FE42-828C-0BFA1FE9F88B}" sibTransId="{FEB16CA7-EEF4-9946-90CB-B7378113FCE8}"/>
    <dgm:cxn modelId="{E8F55281-0A10-B548-A7A8-1489FF1CBC4E}" type="presOf" srcId="{638443EE-165F-E14C-96E9-BCD3FB391A51}" destId="{F374CCF3-1DCE-7740-A18C-2BF71DCE5F46}" srcOrd="1" destOrd="0" presId="urn:microsoft.com/office/officeart/2005/8/layout/gear1"/>
    <dgm:cxn modelId="{9D183082-7F7C-7148-89E1-F83D3DDF8BEE}" type="presOf" srcId="{BDCA5DB3-3346-8645-B5CA-723C449F56D1}" destId="{29E0923C-1D91-EC4D-9247-B5852FD2E36A}" srcOrd="0" destOrd="0" presId="urn:microsoft.com/office/officeart/2005/8/layout/gear1"/>
    <dgm:cxn modelId="{4DAEA385-4EE3-BB42-A1ED-BA008B29881F}" type="presOf" srcId="{EA5926E3-B175-C24E-B5A1-7821B4614BB6}" destId="{F2F53B69-F650-FE46-8AA7-794108E0DED5}" srcOrd="2" destOrd="0" presId="urn:microsoft.com/office/officeart/2005/8/layout/gear1"/>
    <dgm:cxn modelId="{82921EB5-2796-5E4F-914F-97E18F968BFE}" srcId="{06A24BD9-4AFB-7A4E-AB4D-1156AB6E9C64}" destId="{EA5926E3-B175-C24E-B5A1-7821B4614BB6}" srcOrd="2" destOrd="0" parTransId="{8ECBEA95-2AC1-1742-813D-159F606BD86E}" sibTransId="{5324434F-601C-3B40-915D-D307AA32F736}"/>
    <dgm:cxn modelId="{716211BF-DC07-DD44-9154-E98DF209E17E}" type="presOf" srcId="{5324434F-601C-3B40-915D-D307AA32F736}" destId="{FC44500D-CCEA-0541-983F-1CD66E5F7DBB}" srcOrd="0" destOrd="0" presId="urn:microsoft.com/office/officeart/2005/8/layout/gear1"/>
    <dgm:cxn modelId="{EEFFFFE6-5F7D-964A-81EA-08D24FF5D58B}" type="presOf" srcId="{FEB16CA7-EEF4-9946-90CB-B7378113FCE8}" destId="{55C18BBC-C1B3-B846-9C41-5B4F13E3FAA3}" srcOrd="0" destOrd="0" presId="urn:microsoft.com/office/officeart/2005/8/layout/gear1"/>
    <dgm:cxn modelId="{D282E4FD-21E5-0741-A13F-9E9546195C9B}" type="presOf" srcId="{EA5926E3-B175-C24E-B5A1-7821B4614BB6}" destId="{970A6E3C-5214-2340-B2F8-1645C3B2806A}" srcOrd="1" destOrd="0" presId="urn:microsoft.com/office/officeart/2005/8/layout/gear1"/>
    <dgm:cxn modelId="{303B9CFF-AA49-324E-A077-B64DFA94DDE2}" type="presOf" srcId="{06A24BD9-4AFB-7A4E-AB4D-1156AB6E9C64}" destId="{87AC51C6-7540-764F-B8FB-6FA38D6651B2}" srcOrd="0" destOrd="0" presId="urn:microsoft.com/office/officeart/2005/8/layout/gear1"/>
    <dgm:cxn modelId="{F0EC7CA4-AB08-0C4A-8F1C-E56400B5E67F}" type="presParOf" srcId="{87AC51C6-7540-764F-B8FB-6FA38D6651B2}" destId="{29E0923C-1D91-EC4D-9247-B5852FD2E36A}" srcOrd="0" destOrd="0" presId="urn:microsoft.com/office/officeart/2005/8/layout/gear1"/>
    <dgm:cxn modelId="{23A15243-D0B1-DE46-A17B-23D34ADAA96D}" type="presParOf" srcId="{87AC51C6-7540-764F-B8FB-6FA38D6651B2}" destId="{A7949C03-33B8-BD47-8BA7-5ECF81F85D4E}" srcOrd="1" destOrd="0" presId="urn:microsoft.com/office/officeart/2005/8/layout/gear1"/>
    <dgm:cxn modelId="{6B780C58-59F9-C44C-A18C-804DB525C324}" type="presParOf" srcId="{87AC51C6-7540-764F-B8FB-6FA38D6651B2}" destId="{89BCE90D-D417-AB42-8F9C-D069FED333BF}" srcOrd="2" destOrd="0" presId="urn:microsoft.com/office/officeart/2005/8/layout/gear1"/>
    <dgm:cxn modelId="{234B980A-C04E-3F4A-A54E-C491AFA2A1D2}" type="presParOf" srcId="{87AC51C6-7540-764F-B8FB-6FA38D6651B2}" destId="{9F166899-7D9E-5A41-9CE6-DC58546DE95B}" srcOrd="3" destOrd="0" presId="urn:microsoft.com/office/officeart/2005/8/layout/gear1"/>
    <dgm:cxn modelId="{4B445363-587B-9448-83D7-5E6A6E1D49CA}" type="presParOf" srcId="{87AC51C6-7540-764F-B8FB-6FA38D6651B2}" destId="{F374CCF3-1DCE-7740-A18C-2BF71DCE5F46}" srcOrd="4" destOrd="0" presId="urn:microsoft.com/office/officeart/2005/8/layout/gear1"/>
    <dgm:cxn modelId="{1D3C4AFA-B276-FB4A-9581-F6195CA8606E}" type="presParOf" srcId="{87AC51C6-7540-764F-B8FB-6FA38D6651B2}" destId="{5A56A0B9-8C7D-574E-A46F-70A715A4C79D}" srcOrd="5" destOrd="0" presId="urn:microsoft.com/office/officeart/2005/8/layout/gear1"/>
    <dgm:cxn modelId="{27609112-0B21-174F-8847-437C9A32B183}" type="presParOf" srcId="{87AC51C6-7540-764F-B8FB-6FA38D6651B2}" destId="{986FD355-ABF8-4643-B5DD-10A2E8155A7F}" srcOrd="6" destOrd="0" presId="urn:microsoft.com/office/officeart/2005/8/layout/gear1"/>
    <dgm:cxn modelId="{FD7A4A12-CFEF-F246-BE1A-B9921D1053EF}" type="presParOf" srcId="{87AC51C6-7540-764F-B8FB-6FA38D6651B2}" destId="{970A6E3C-5214-2340-B2F8-1645C3B2806A}" srcOrd="7" destOrd="0" presId="urn:microsoft.com/office/officeart/2005/8/layout/gear1"/>
    <dgm:cxn modelId="{7D28E769-E122-1543-9FA8-D4B85BB355A7}" type="presParOf" srcId="{87AC51C6-7540-764F-B8FB-6FA38D6651B2}" destId="{F2F53B69-F650-FE46-8AA7-794108E0DED5}" srcOrd="8" destOrd="0" presId="urn:microsoft.com/office/officeart/2005/8/layout/gear1"/>
    <dgm:cxn modelId="{8F83F9A0-7C14-5E49-9CAF-5E3DB132120C}" type="presParOf" srcId="{87AC51C6-7540-764F-B8FB-6FA38D6651B2}" destId="{18F132B7-8949-7540-8B54-D2AC8C520760}" srcOrd="9" destOrd="0" presId="urn:microsoft.com/office/officeart/2005/8/layout/gear1"/>
    <dgm:cxn modelId="{0AC36273-E64C-8849-856C-DF184D88F6EF}" type="presParOf" srcId="{87AC51C6-7540-764F-B8FB-6FA38D6651B2}" destId="{55C18BBC-C1B3-B846-9C41-5B4F13E3FAA3}" srcOrd="10" destOrd="0" presId="urn:microsoft.com/office/officeart/2005/8/layout/gear1"/>
    <dgm:cxn modelId="{1A34C828-93DC-B34C-9BFF-3C2B8F55E02C}" type="presParOf" srcId="{87AC51C6-7540-764F-B8FB-6FA38D6651B2}" destId="{99B2DFFC-0476-FC40-BB68-6C6788D1662E}" srcOrd="11" destOrd="0" presId="urn:microsoft.com/office/officeart/2005/8/layout/gear1"/>
    <dgm:cxn modelId="{0857858B-3FCA-EE4D-842B-6D9BC7A0FB62}" type="presParOf" srcId="{87AC51C6-7540-764F-B8FB-6FA38D6651B2}" destId="{FC44500D-CCEA-0541-983F-1CD66E5F7DBB}"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86364697-F9A5-4456-B6B4-EAA5D80F19AD}">
      <dgm:prSet phldrT="[Text]" custT="1"/>
      <dgm:spPr/>
      <dgm:t>
        <a:bodyPr/>
        <a:lstStyle/>
        <a:p>
          <a:r>
            <a:rPr lang="en-US" sz="1800"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16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896036BD-0591-4ED0-8AFD-CDD77A068F3A}">
      <dgm:prSet phldrT="[Text]" custT="1"/>
      <dgm:spPr/>
      <dgm:t>
        <a:bodyPr/>
        <a:lstStyle/>
        <a:p>
          <a:r>
            <a:rPr lang="en-US" sz="1800"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D1DBD588-BD90-4F87-9B09-95AD4AB00905}">
      <dgm:prSet phldrT="[Text]" custT="1"/>
      <dgm:spPr/>
      <dgm:t>
        <a:bodyPr/>
        <a:lstStyle/>
        <a:p>
          <a:endParaRPr lang="en-US" sz="14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16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sz="1400"/>
        </a:p>
      </dgm:t>
    </dgm:pt>
    <dgm:pt modelId="{0F9C3A45-C6BE-4967-8303-34ACF573F3BF}" type="sibTrans" cxnId="{3D6FD8EA-8815-4DC2-86CB-602076C16E27}">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sz="1200"/>
        </a:p>
      </dgm:t>
    </dgm:pt>
    <dgm:pt modelId="{A72548FB-B49A-40BF-B520-255CF016470E}" type="parTrans" cxnId="{2E176AB8-C126-45FF-BFA2-5CDF2E862DC4}">
      <dgm:prSet/>
      <dgm:spPr/>
      <dgm:t>
        <a:bodyPr/>
        <a:lstStyle/>
        <a:p>
          <a:endParaRPr lang="en-US" sz="1200"/>
        </a:p>
      </dgm:t>
    </dgm:pt>
    <dgm:pt modelId="{6D30A632-CCDD-4D4F-BDEE-94BF3689D247}">
      <dgm:prSet phldrT="[Text]" custT="1"/>
      <dgm:spPr/>
      <dgm:t>
        <a:bodyPr/>
        <a:lstStyle/>
        <a:p>
          <a:r>
            <a:rPr lang="en-US" sz="14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sz="1200"/>
        </a:p>
      </dgm:t>
    </dgm:pt>
    <dgm:pt modelId="{F1DF44BF-1A1D-4992-B038-32F1487935A7}" type="parTrans" cxnId="{A9F087DD-B14B-423D-9F67-709B8279B219}">
      <dgm:prSet/>
      <dgm:spPr/>
      <dgm:t>
        <a:bodyPr/>
        <a:lstStyle/>
        <a:p>
          <a:endParaRPr lang="en-US" sz="12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Measuring Cybersecurity</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200"/>
        </a:p>
      </dgm:t>
    </dgm:pt>
    <dgm:pt modelId="{850B24B8-05CB-4990-83A6-DC6110BFAAE5}" type="parTrans" cxnId="{59A39455-921E-4016-BDF2-63878EE24B1D}">
      <dgm:prSet/>
      <dgm:spPr/>
      <dgm:t>
        <a:bodyPr/>
        <a:lstStyle/>
        <a:p>
          <a:endParaRPr lang="en-US" sz="1200"/>
        </a:p>
      </dgm:t>
    </dgm:pt>
    <dgm:pt modelId="{D1DBD588-BD90-4F87-9B09-95AD4AB00905}">
      <dgm:prSet phldrT="[Text]" custT="1"/>
      <dgm:spPr/>
      <dgm:t>
        <a:bodyPr/>
        <a:lstStyle/>
        <a:p>
          <a:r>
            <a:rPr lang="en-US" sz="14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sz="1200"/>
        </a:p>
      </dgm:t>
    </dgm:pt>
    <dgm:pt modelId="{0AACC230-6B0E-44DD-A063-4C0560BFF00C}" type="parTrans" cxnId="{9B9300BD-2E91-45FC-990F-45C1AAAFE45B}">
      <dgm:prSet/>
      <dgm:spPr/>
      <dgm:t>
        <a:bodyPr/>
        <a:lstStyle/>
        <a:p>
          <a:endParaRPr lang="en-US" sz="1200"/>
        </a:p>
      </dgm:t>
    </dgm:pt>
    <dgm:pt modelId="{2D379D37-66D1-473D-B4C1-8CC4619006EC}">
      <dgm:prSet phldrT="[Text]" custT="1"/>
      <dgm:spPr/>
      <dgm:t>
        <a:bodyPr/>
        <a:lstStyle/>
        <a:p>
          <a:r>
            <a:rPr lang="en-US" sz="14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sz="1200"/>
        </a:p>
      </dgm:t>
    </dgm:pt>
    <dgm:pt modelId="{129911FD-3885-4E8C-A802-C63D994B797A}" type="parTrans" cxnId="{3536C1E9-0464-400D-B818-00C93DA76AFA}">
      <dgm:prSet/>
      <dgm:spPr/>
      <dgm:t>
        <a:bodyPr/>
        <a:lstStyle/>
        <a:p>
          <a:endParaRPr lang="en-US" sz="1200"/>
        </a:p>
      </dgm:t>
    </dgm:pt>
    <dgm:pt modelId="{86364697-F9A5-4456-B6B4-EAA5D80F19AD}">
      <dgm:prSet phldrT="[Text]" custT="1"/>
      <dgm:spPr/>
      <dgm:t>
        <a:bodyPr/>
        <a:lstStyle/>
        <a:p>
          <a:r>
            <a:rPr lang="en-US" sz="2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sz="1200"/>
        </a:p>
      </dgm:t>
    </dgm:pt>
    <dgm:pt modelId="{190D63CA-C576-4E32-9BEE-C73FE564C563}" type="parTrans" cxnId="{0AA38265-14F4-4253-8E3D-04DFA68A047B}">
      <dgm:prSet/>
      <dgm:spPr/>
      <dgm:t>
        <a:bodyPr/>
        <a:lstStyle/>
        <a:p>
          <a:endParaRPr lang="en-US" sz="12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sz="1400"/>
        </a:p>
      </dgm:t>
    </dgm:pt>
    <dgm:pt modelId="{A72548FB-B49A-40BF-B520-255CF016470E}" type="parTrans" cxnId="{2E176AB8-C126-45FF-BFA2-5CDF2E862DC4}">
      <dgm:prSet/>
      <dgm:spPr/>
      <dgm:t>
        <a:bodyPr/>
        <a:lstStyle/>
        <a:p>
          <a:endParaRPr lang="en-US" sz="1400"/>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sz="1400"/>
        </a:p>
      </dgm:t>
    </dgm:pt>
    <dgm:pt modelId="{F1DF44BF-1A1D-4992-B038-32F1487935A7}" type="parTrans" cxnId="{A9F087DD-B14B-423D-9F67-709B8279B219}">
      <dgm:prSet/>
      <dgm:spPr/>
      <dgm:t>
        <a:bodyPr/>
        <a:lstStyle/>
        <a:p>
          <a:endParaRPr lang="en-US" sz="14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Small Business Awareness and Resources</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p>
      </dgm:t>
    </dgm:pt>
    <dgm:pt modelId="{850B24B8-05CB-4990-83A6-DC6110BFAAE5}" type="parTrans" cxnId="{59A39455-921E-4016-BDF2-63878EE24B1D}">
      <dgm:prSet/>
      <dgm:spPr/>
      <dgm:t>
        <a:bodyPr/>
        <a:lstStyle/>
        <a:p>
          <a:endParaRPr lang="en-US" sz="1400"/>
        </a:p>
      </dgm:t>
    </dgm:pt>
    <dgm:pt modelId="{D1DBD588-BD90-4F87-9B09-95AD4AB00905}">
      <dgm:prSet phldrT="[Text]" custT="1"/>
      <dgm:spPr/>
      <dgm:t>
        <a:bodyPr/>
        <a:lstStyle/>
        <a:p>
          <a:r>
            <a:rPr lang="en-US" sz="18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sz="1400"/>
        </a:p>
      </dgm:t>
    </dgm:pt>
    <dgm:pt modelId="{0AACC230-6B0E-44DD-A063-4C0560BFF00C}" type="parTrans" cxnId="{9B9300BD-2E91-45FC-990F-45C1AAAFE45B}">
      <dgm:prSet/>
      <dgm:spPr/>
      <dgm:t>
        <a:bodyPr/>
        <a:lstStyle/>
        <a:p>
          <a:endParaRPr lang="en-US" sz="1400"/>
        </a:p>
      </dgm:t>
    </dgm:pt>
    <dgm:pt modelId="{B291EA80-7049-45D1-BDC6-0B681BF1F7C4}">
      <dgm:prSet custT="1"/>
      <dgm:spPr/>
      <dgm:t>
        <a:bodyPr/>
        <a:lstStyle/>
        <a:p>
          <a:r>
            <a:rPr lang="en-US" sz="24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sz="1400"/>
        </a:p>
      </dgm:t>
    </dgm:pt>
    <dgm:pt modelId="{470D5DB1-5553-477F-BE23-0941324F7D30}" type="sibTrans" cxnId="{DFFE184B-2CF2-4F4B-90DF-67925B4276DB}">
      <dgm:prSet/>
      <dgm:spPr/>
      <dgm:t>
        <a:bodyPr/>
        <a:lstStyle/>
        <a:p>
          <a:endParaRPr lang="en-US" sz="1400"/>
        </a:p>
      </dgm:t>
    </dgm:pt>
    <dgm:pt modelId="{049A69C1-11A9-4AA6-847F-718E46E5D216}">
      <dgm:prSet custT="1"/>
      <dgm:spPr/>
      <dgm:t>
        <a:bodyPr/>
        <a:lstStyle/>
        <a:p>
          <a:r>
            <a:rPr lang="en-US" sz="18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sz="1400"/>
        </a:p>
      </dgm:t>
    </dgm:pt>
    <dgm:pt modelId="{EF3E4839-6B9A-4F77-9637-E12A002D6103}" type="sibTrans" cxnId="{6F72C4E9-B8C3-4D90-BCA6-A83535E10929}">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534E0-AC0F-42F3-BDF1-6E2968BD2D17}">
      <dsp:nvSpPr>
        <dsp:cNvPr id="0" name=""/>
        <dsp:cNvSpPr/>
      </dsp:nvSpPr>
      <dsp:spPr>
        <a:xfrm>
          <a:off x="0" y="926194"/>
          <a:ext cx="884089" cy="884089"/>
        </a:xfrm>
        <a:prstGeom prst="gear9">
          <a:avLst/>
        </a:prstGeom>
        <a:solidFill>
          <a:srgbClr val="9164CD"/>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fr-FR" sz="1900" kern="1200" dirty="0"/>
            <a:t> </a:t>
          </a:r>
        </a:p>
      </dsp:txBody>
      <dsp:txXfrm>
        <a:off x="177741" y="1133288"/>
        <a:ext cx="528607" cy="454440"/>
      </dsp:txXfrm>
    </dsp:sp>
    <dsp:sp modelId="{EC11673F-C185-4CBF-9E06-1C867F743E5D}">
      <dsp:nvSpPr>
        <dsp:cNvPr id="0" name=""/>
        <dsp:cNvSpPr/>
      </dsp:nvSpPr>
      <dsp:spPr>
        <a:xfrm>
          <a:off x="208966" y="615803"/>
          <a:ext cx="642974" cy="642974"/>
        </a:xfrm>
        <a:prstGeom prst="gear6">
          <a:avLst/>
        </a:prstGeom>
        <a:solidFill>
          <a:srgbClr val="50BE87"/>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fr-FR" sz="1900" kern="1200" dirty="0"/>
            <a:t> </a:t>
          </a:r>
        </a:p>
      </dsp:txBody>
      <dsp:txXfrm>
        <a:off x="370837" y="778652"/>
        <a:ext cx="319232" cy="317276"/>
      </dsp:txXfrm>
    </dsp:sp>
    <dsp:sp modelId="{86D592BF-A055-4D4D-9BD2-D8DE9CD8911B}">
      <dsp:nvSpPr>
        <dsp:cNvPr id="0" name=""/>
        <dsp:cNvSpPr/>
      </dsp:nvSpPr>
      <dsp:spPr>
        <a:xfrm rot="20700000">
          <a:off x="582237" y="173984"/>
          <a:ext cx="629983" cy="629983"/>
        </a:xfrm>
        <a:prstGeom prst="gear6">
          <a:avLst/>
        </a:prstGeom>
        <a:solidFill>
          <a:srgbClr val="4BB4E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fr-FR" sz="1900" kern="1200" dirty="0"/>
            <a:t> </a:t>
          </a:r>
        </a:p>
      </dsp:txBody>
      <dsp:txXfrm rot="-20700000">
        <a:off x="720411" y="312157"/>
        <a:ext cx="353635" cy="353635"/>
      </dsp:txXfrm>
    </dsp:sp>
    <dsp:sp modelId="{CD980D54-D592-48E0-BB08-F24CCAD1275C}">
      <dsp:nvSpPr>
        <dsp:cNvPr id="0" name=""/>
        <dsp:cNvSpPr/>
      </dsp:nvSpPr>
      <dsp:spPr>
        <a:xfrm>
          <a:off x="630305" y="704925"/>
          <a:ext cx="1131634" cy="1131634"/>
        </a:xfrm>
        <a:prstGeom prst="circularArrow">
          <a:avLst>
            <a:gd name="adj1" fmla="val 4688"/>
            <a:gd name="adj2" fmla="val 299029"/>
            <a:gd name="adj3" fmla="val 2384626"/>
            <a:gd name="adj4" fmla="val 16181272"/>
            <a:gd name="adj5" fmla="val 5469"/>
          </a:avLst>
        </a:prstGeom>
        <a:solidFill>
          <a:srgbClr val="9164CD"/>
        </a:solidFill>
        <a:ln>
          <a:noFill/>
        </a:ln>
        <a:effectLst/>
      </dsp:spPr>
      <dsp:style>
        <a:lnRef idx="0">
          <a:scrgbClr r="0" g="0" b="0"/>
        </a:lnRef>
        <a:fillRef idx="1">
          <a:scrgbClr r="0" g="0" b="0"/>
        </a:fillRef>
        <a:effectRef idx="0">
          <a:scrgbClr r="0" g="0" b="0"/>
        </a:effectRef>
        <a:fontRef idx="minor">
          <a:schemeClr val="lt1"/>
        </a:fontRef>
      </dsp:style>
    </dsp:sp>
    <dsp:sp modelId="{18102574-B39D-4FFC-B853-B979F753F44A}">
      <dsp:nvSpPr>
        <dsp:cNvPr id="0" name=""/>
        <dsp:cNvSpPr/>
      </dsp:nvSpPr>
      <dsp:spPr>
        <a:xfrm>
          <a:off x="95097" y="484639"/>
          <a:ext cx="822203" cy="822203"/>
        </a:xfrm>
        <a:prstGeom prst="leftCircularArrow">
          <a:avLst>
            <a:gd name="adj1" fmla="val 6452"/>
            <a:gd name="adj2" fmla="val 429999"/>
            <a:gd name="adj3" fmla="val 10489124"/>
            <a:gd name="adj4" fmla="val 14837806"/>
            <a:gd name="adj5" fmla="val 7527"/>
          </a:avLst>
        </a:prstGeom>
        <a:solidFill>
          <a:srgbClr val="50BE87"/>
        </a:solidFill>
        <a:ln>
          <a:noFill/>
        </a:ln>
        <a:effectLst/>
      </dsp:spPr>
      <dsp:style>
        <a:lnRef idx="0">
          <a:scrgbClr r="0" g="0" b="0"/>
        </a:lnRef>
        <a:fillRef idx="1">
          <a:scrgbClr r="0" g="0" b="0"/>
        </a:fillRef>
        <a:effectRef idx="0">
          <a:scrgbClr r="0" g="0" b="0"/>
        </a:effectRef>
        <a:fontRef idx="minor">
          <a:schemeClr val="lt1"/>
        </a:fontRef>
      </dsp:style>
    </dsp:sp>
    <dsp:sp modelId="{A51E6421-67DF-42DA-B892-65D9390847B0}">
      <dsp:nvSpPr>
        <dsp:cNvPr id="0" name=""/>
        <dsp:cNvSpPr/>
      </dsp:nvSpPr>
      <dsp:spPr>
        <a:xfrm>
          <a:off x="423375" y="45328"/>
          <a:ext cx="886500" cy="886500"/>
        </a:xfrm>
        <a:prstGeom prst="circularArrow">
          <a:avLst>
            <a:gd name="adj1" fmla="val 5984"/>
            <a:gd name="adj2" fmla="val 394124"/>
            <a:gd name="adj3" fmla="val 13313824"/>
            <a:gd name="adj4" fmla="val 10508221"/>
            <a:gd name="adj5" fmla="val 6981"/>
          </a:avLst>
        </a:prstGeom>
        <a:solidFill>
          <a:srgbClr val="4BB4E6"/>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0923C-1D91-EC4D-9247-B5852FD2E36A}">
      <dsp:nvSpPr>
        <dsp:cNvPr id="0" name=""/>
        <dsp:cNvSpPr/>
      </dsp:nvSpPr>
      <dsp:spPr>
        <a:xfrm>
          <a:off x="698802" y="890421"/>
          <a:ext cx="854092" cy="854092"/>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 </a:t>
          </a:r>
        </a:p>
      </dsp:txBody>
      <dsp:txXfrm>
        <a:off x="870512" y="1090488"/>
        <a:ext cx="510672" cy="439021"/>
      </dsp:txXfrm>
    </dsp:sp>
    <dsp:sp modelId="{9F166899-7D9E-5A41-9CE6-DC58546DE95B}">
      <dsp:nvSpPr>
        <dsp:cNvPr id="0" name=""/>
        <dsp:cNvSpPr/>
      </dsp:nvSpPr>
      <dsp:spPr>
        <a:xfrm>
          <a:off x="201876" y="682822"/>
          <a:ext cx="621158" cy="621158"/>
        </a:xfrm>
        <a:prstGeom prst="gear6">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 </a:t>
          </a:r>
        </a:p>
      </dsp:txBody>
      <dsp:txXfrm>
        <a:off x="358254" y="840146"/>
        <a:ext cx="308402" cy="306510"/>
      </dsp:txXfrm>
    </dsp:sp>
    <dsp:sp modelId="{986FD355-ABF8-4643-B5DD-10A2E8155A7F}">
      <dsp:nvSpPr>
        <dsp:cNvPr id="0" name=""/>
        <dsp:cNvSpPr/>
      </dsp:nvSpPr>
      <dsp:spPr>
        <a:xfrm rot="20700000">
          <a:off x="549788" y="254287"/>
          <a:ext cx="608608" cy="608608"/>
        </a:xfrm>
        <a:prstGeom prst="gear6">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 </a:t>
          </a:r>
        </a:p>
      </dsp:txBody>
      <dsp:txXfrm rot="-20700000">
        <a:off x="683273" y="387772"/>
        <a:ext cx="341636" cy="341636"/>
      </dsp:txXfrm>
    </dsp:sp>
    <dsp:sp modelId="{55C18BBC-C1B3-B846-9C41-5B4F13E3FAA3}">
      <dsp:nvSpPr>
        <dsp:cNvPr id="0" name=""/>
        <dsp:cNvSpPr/>
      </dsp:nvSpPr>
      <dsp:spPr>
        <a:xfrm>
          <a:off x="607697" y="769538"/>
          <a:ext cx="1093238" cy="1093238"/>
        </a:xfrm>
        <a:prstGeom prst="circularArrow">
          <a:avLst>
            <a:gd name="adj1" fmla="val 4687"/>
            <a:gd name="adj2" fmla="val 299029"/>
            <a:gd name="adj3" fmla="val 2378542"/>
            <a:gd name="adj4" fmla="val 16198375"/>
            <a:gd name="adj5" fmla="val 5469"/>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B2DFFC-0476-FC40-BB68-6C6788D1662E}">
      <dsp:nvSpPr>
        <dsp:cNvPr id="0" name=""/>
        <dsp:cNvSpPr/>
      </dsp:nvSpPr>
      <dsp:spPr>
        <a:xfrm>
          <a:off x="91870" y="556719"/>
          <a:ext cx="794305" cy="794305"/>
        </a:xfrm>
        <a:prstGeom prst="leftCircularArrow">
          <a:avLst>
            <a:gd name="adj1" fmla="val 6452"/>
            <a:gd name="adj2" fmla="val 429999"/>
            <a:gd name="adj3" fmla="val 10489124"/>
            <a:gd name="adj4" fmla="val 14837806"/>
            <a:gd name="adj5" fmla="val 752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44500D-CCEA-0541-983F-1CD66E5F7DBB}">
      <dsp:nvSpPr>
        <dsp:cNvPr id="0" name=""/>
        <dsp:cNvSpPr/>
      </dsp:nvSpPr>
      <dsp:spPr>
        <a:xfrm>
          <a:off x="409010" y="132314"/>
          <a:ext cx="856421" cy="856421"/>
        </a:xfrm>
        <a:prstGeom prst="circularArrow">
          <a:avLst>
            <a:gd name="adj1" fmla="val 5984"/>
            <a:gd name="adj2" fmla="val 394124"/>
            <a:gd name="adj3" fmla="val 13313824"/>
            <a:gd name="adj4" fmla="val 10508221"/>
            <a:gd name="adj5" fmla="val 6981"/>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Measuring Cybersecurity</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Small Business Awareness and Resources</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49</a:t>
            </a:fld>
            <a:endParaRPr lang="fr-FR"/>
          </a:p>
        </p:txBody>
      </p:sp>
    </p:spTree>
    <p:extLst>
      <p:ext uri="{BB962C8B-B14F-4D97-AF65-F5344CB8AC3E}">
        <p14:creationId xmlns:p14="http://schemas.microsoft.com/office/powerpoint/2010/main" val="1816959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53</a:t>
            </a:fld>
            <a:endParaRPr lang="en-US" dirty="0"/>
          </a:p>
        </p:txBody>
      </p:sp>
    </p:spTree>
    <p:extLst>
      <p:ext uri="{BB962C8B-B14F-4D97-AF65-F5344CB8AC3E}">
        <p14:creationId xmlns:p14="http://schemas.microsoft.com/office/powerpoint/2010/main" val="2432801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54</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55</a:t>
            </a:fld>
            <a:endParaRPr lang="en-US" dirty="0"/>
          </a:p>
        </p:txBody>
      </p:sp>
    </p:spTree>
    <p:extLst>
      <p:ext uri="{BB962C8B-B14F-4D97-AF65-F5344CB8AC3E}">
        <p14:creationId xmlns:p14="http://schemas.microsoft.com/office/powerpoint/2010/main" val="2301040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56</a:t>
            </a:fld>
            <a:endParaRPr lang="en-US" dirty="0"/>
          </a:p>
        </p:txBody>
      </p:sp>
    </p:spTree>
    <p:extLst>
      <p:ext uri="{BB962C8B-B14F-4D97-AF65-F5344CB8AC3E}">
        <p14:creationId xmlns:p14="http://schemas.microsoft.com/office/powerpoint/2010/main" val="11107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a:t>
            </a:r>
            <a:r>
              <a:rPr lang="fr-FR" dirty="0"/>
              <a:t>-log-</a:t>
            </a:r>
            <a:r>
              <a:rPr lang="fr-FR" dirty="0" err="1"/>
              <a:t>level</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9</a:t>
            </a:fld>
            <a:endParaRPr lang="fr-FR"/>
          </a:p>
        </p:txBody>
      </p:sp>
    </p:spTree>
    <p:extLst>
      <p:ext uri="{BB962C8B-B14F-4D97-AF65-F5344CB8AC3E}">
        <p14:creationId xmlns:p14="http://schemas.microsoft.com/office/powerpoint/2010/main" val="3808110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ACBA17E-6992-CF4D-A6D4-3B100EB44456}" type="slidenum">
              <a:rPr lang="fr-FR" smtClean="0"/>
              <a:pPr/>
              <a:t>12</a:t>
            </a:fld>
            <a:endParaRPr lang="fr-FR"/>
          </a:p>
        </p:txBody>
      </p:sp>
    </p:spTree>
    <p:extLst>
      <p:ext uri="{BB962C8B-B14F-4D97-AF65-F5344CB8AC3E}">
        <p14:creationId xmlns:p14="http://schemas.microsoft.com/office/powerpoint/2010/main" val="158612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img-cvecwe.pdf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14</a:t>
            </a:fld>
            <a:endParaRPr lang="fr-FR"/>
          </a:p>
        </p:txBody>
      </p:sp>
    </p:spTree>
    <p:extLst>
      <p:ext uri="{BB962C8B-B14F-4D97-AF65-F5344CB8AC3E}">
        <p14:creationId xmlns:p14="http://schemas.microsoft.com/office/powerpoint/2010/main" val="2626625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19</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20</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26</a:t>
            </a:fld>
            <a:endParaRPr lang="fr-FR"/>
          </a:p>
        </p:txBody>
      </p:sp>
    </p:spTree>
    <p:extLst>
      <p:ext uri="{BB962C8B-B14F-4D97-AF65-F5344CB8AC3E}">
        <p14:creationId xmlns:p14="http://schemas.microsoft.com/office/powerpoint/2010/main" val="393455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img-pyramid.pdf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28</a:t>
            </a:fld>
            <a:endParaRPr lang="fr-FR"/>
          </a:p>
        </p:txBody>
      </p:sp>
    </p:spTree>
    <p:extLst>
      <p:ext uri="{BB962C8B-B14F-4D97-AF65-F5344CB8AC3E}">
        <p14:creationId xmlns:p14="http://schemas.microsoft.com/office/powerpoint/2010/main" val="44004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img-metiers</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30</a:t>
            </a:fld>
            <a:endParaRPr lang="fr-FR"/>
          </a:p>
        </p:txBody>
      </p:sp>
    </p:spTree>
    <p:extLst>
      <p:ext uri="{BB962C8B-B14F-4D97-AF65-F5344CB8AC3E}">
        <p14:creationId xmlns:p14="http://schemas.microsoft.com/office/powerpoint/2010/main" val="194421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13/01/2020</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re et contenu">
    <p:spTree>
      <p:nvGrpSpPr>
        <p:cNvPr id="1" name=""/>
        <p:cNvGrpSpPr/>
        <p:nvPr/>
      </p:nvGrpSpPr>
      <p:grpSpPr>
        <a:xfrm>
          <a:off x="0" y="0"/>
          <a:ext cx="0" cy="0"/>
          <a:chOff x="0" y="0"/>
          <a:chExt cx="0" cy="0"/>
        </a:xfrm>
      </p:grpSpPr>
      <p:cxnSp>
        <p:nvCxnSpPr>
          <p:cNvPr id="4" name="Connecteur droit avec flèche 3"/>
          <p:cNvCxnSpPr/>
          <p:nvPr userDrawn="1"/>
        </p:nvCxnSpPr>
        <p:spPr>
          <a:xfrm>
            <a:off x="755650" y="620713"/>
            <a:ext cx="8280400" cy="0"/>
          </a:xfrm>
          <a:prstGeom prst="straightConnector1">
            <a:avLst/>
          </a:prstGeom>
          <a:ln w="38100">
            <a:solidFill>
              <a:srgbClr val="BC002B"/>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p:txBody>
          <a:bodyPr/>
          <a:lstStyle>
            <a:lvl1pPr>
              <a:defRPr>
                <a:solidFill>
                  <a:srgbClr val="BC002B"/>
                </a:solidFill>
              </a:defRPr>
            </a:lvl1pPr>
          </a:lstStyle>
          <a:p>
            <a:r>
              <a:rPr lang="fr-FR" dirty="0"/>
              <a:t>Cliquez pour modifier le style du titre</a:t>
            </a:r>
          </a:p>
        </p:txBody>
      </p:sp>
      <p:sp>
        <p:nvSpPr>
          <p:cNvPr id="3" name="Espace réservé du contenu 2"/>
          <p:cNvSpPr>
            <a:spLocks noGrp="1"/>
          </p:cNvSpPr>
          <p:nvPr>
            <p:ph idx="1"/>
          </p:nvPr>
        </p:nvSpPr>
        <p:spPr>
          <a:xfrm>
            <a:off x="755575" y="836711"/>
            <a:ext cx="8280921" cy="5400601"/>
          </a:xfrm>
        </p:spPr>
        <p:txBody>
          <a:bodyPr/>
          <a:lstStyle>
            <a:lvl1pPr>
              <a:buClr>
                <a:srgbClr val="BC1010"/>
              </a:buClr>
              <a:buSzPct val="110000"/>
              <a:buFont typeface="Wingdings" pitchFamily="2" charset="2"/>
              <a:buChar char="§"/>
              <a:defRPr/>
            </a:lvl1pPr>
            <a:lvl2pPr>
              <a:buClr>
                <a:schemeClr val="bg1">
                  <a:lumMod val="50000"/>
                </a:schemeClr>
              </a:buClr>
              <a:buFont typeface="Wingdings" pitchFamily="2" charset="2"/>
              <a:buChar char="§"/>
              <a:defRPr/>
            </a:lvl2pPr>
            <a:lvl3pPr>
              <a:buClr>
                <a:schemeClr val="bg1">
                  <a:lumMod val="50000"/>
                </a:schemeClr>
              </a:buClr>
              <a:buFont typeface="Arial" pitchFamily="34" charset="0"/>
              <a:buChar char="•"/>
              <a:defRPr/>
            </a:lvl3pPr>
            <a:lvl4pPr>
              <a:buClr>
                <a:srgbClr val="BC1010"/>
              </a:buClr>
              <a:defRPr/>
            </a:lvl4pPr>
            <a:lvl5pPr>
              <a:buFont typeface="Arial"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0038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 id="2147483768" r:id="rId8"/>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emf"/></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43.png"/><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image" Target="../media/image13.png"/><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F25033A8-D306-7F46-BF80-FC7326210A3B}"/>
              </a:ext>
            </a:extLst>
          </p:cNvPr>
          <p:cNvCxnSpPr>
            <a:cxnSpLocks/>
            <a:stCxn id="16" idx="3"/>
            <a:endCxn id="6" idx="1"/>
          </p:cNvCxnSpPr>
          <p:nvPr/>
        </p:nvCxnSpPr>
        <p:spPr>
          <a:xfrm>
            <a:off x="2894857" y="3450650"/>
            <a:ext cx="383931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Double flèche verticale 4">
            <a:extLst>
              <a:ext uri="{FF2B5EF4-FFF2-40B4-BE49-F238E27FC236}">
                <a16:creationId xmlns:a16="http://schemas.microsoft.com/office/drawing/2014/main" id="{C0743661-831D-CE4E-AE21-CA01DD484429}"/>
              </a:ext>
            </a:extLst>
          </p:cNvPr>
          <p:cNvSpPr/>
          <p:nvPr/>
        </p:nvSpPr>
        <p:spPr>
          <a:xfrm>
            <a:off x="1697274" y="2740764"/>
            <a:ext cx="256857" cy="1515745"/>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Rectangle 6">
            <a:extLst>
              <a:ext uri="{FF2B5EF4-FFF2-40B4-BE49-F238E27FC236}">
                <a16:creationId xmlns:a16="http://schemas.microsoft.com/office/drawing/2014/main" id="{163421EC-6460-2944-B104-7C1F47ED76C5}"/>
              </a:ext>
            </a:extLst>
          </p:cNvPr>
          <p:cNvSpPr/>
          <p:nvPr/>
        </p:nvSpPr>
        <p:spPr>
          <a:xfrm>
            <a:off x="1187624" y="935816"/>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 Digital de l’entreprise</a:t>
            </a:r>
          </a:p>
        </p:txBody>
      </p:sp>
      <p:sp>
        <p:nvSpPr>
          <p:cNvPr id="8" name="Rectangle 7">
            <a:extLst>
              <a:ext uri="{FF2B5EF4-FFF2-40B4-BE49-F238E27FC236}">
                <a16:creationId xmlns:a16="http://schemas.microsoft.com/office/drawing/2014/main" id="{7EEF1111-E185-D34B-B7F2-7B556EA39599}"/>
              </a:ext>
            </a:extLst>
          </p:cNvPr>
          <p:cNvSpPr/>
          <p:nvPr/>
        </p:nvSpPr>
        <p:spPr>
          <a:xfrm>
            <a:off x="6372200" y="5229200"/>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Technologique</a:t>
            </a:r>
          </a:p>
        </p:txBody>
      </p:sp>
      <p:sp>
        <p:nvSpPr>
          <p:cNvPr id="9" name="Rectangle 8">
            <a:extLst>
              <a:ext uri="{FF2B5EF4-FFF2-40B4-BE49-F238E27FC236}">
                <a16:creationId xmlns:a16="http://schemas.microsoft.com/office/drawing/2014/main" id="{D5256392-0454-4444-87D7-7A5B13B20705}"/>
              </a:ext>
            </a:extLst>
          </p:cNvPr>
          <p:cNvSpPr/>
          <p:nvPr/>
        </p:nvSpPr>
        <p:spPr>
          <a:xfrm>
            <a:off x="5977108" y="915175"/>
            <a:ext cx="2627340"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Economique</a:t>
            </a:r>
          </a:p>
          <a:p>
            <a:pPr algn="ctr"/>
            <a:r>
              <a:rPr lang="fr-FR" sz="2000" dirty="0"/>
              <a:t>Politique / Social</a:t>
            </a:r>
          </a:p>
        </p:txBody>
      </p:sp>
      <p:sp>
        <p:nvSpPr>
          <p:cNvPr id="10" name="Rectangle 9">
            <a:extLst>
              <a:ext uri="{FF2B5EF4-FFF2-40B4-BE49-F238E27FC236}">
                <a16:creationId xmlns:a16="http://schemas.microsoft.com/office/drawing/2014/main" id="{C0555B2F-C788-BE4F-B795-D25FBEAA6C59}"/>
              </a:ext>
            </a:extLst>
          </p:cNvPr>
          <p:cNvSpPr/>
          <p:nvPr/>
        </p:nvSpPr>
        <p:spPr>
          <a:xfrm>
            <a:off x="1115616" y="5229200"/>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technique de l’entreprise</a:t>
            </a:r>
          </a:p>
        </p:txBody>
      </p:sp>
      <p:sp>
        <p:nvSpPr>
          <p:cNvPr id="11" name="ZoneTexte 10">
            <a:extLst>
              <a:ext uri="{FF2B5EF4-FFF2-40B4-BE49-F238E27FC236}">
                <a16:creationId xmlns:a16="http://schemas.microsoft.com/office/drawing/2014/main" id="{C3313AC2-46C4-4C42-8BB8-ABEFF6329BA9}"/>
              </a:ext>
            </a:extLst>
          </p:cNvPr>
          <p:cNvSpPr txBox="1"/>
          <p:nvPr/>
        </p:nvSpPr>
        <p:spPr>
          <a:xfrm>
            <a:off x="5815818" y="2083069"/>
            <a:ext cx="2950423" cy="369332"/>
          </a:xfrm>
          <a:prstGeom prst="rect">
            <a:avLst/>
          </a:prstGeom>
          <a:noFill/>
        </p:spPr>
        <p:txBody>
          <a:bodyPr wrap="none" rtlCol="0">
            <a:spAutoFit/>
          </a:bodyPr>
          <a:lstStyle/>
          <a:p>
            <a:r>
              <a:rPr lang="fr-FR" sz="1800" dirty="0">
                <a:latin typeface="+mn-lt"/>
              </a:rPr>
              <a:t>IES (intelligence Economique)</a:t>
            </a:r>
          </a:p>
        </p:txBody>
      </p:sp>
      <p:sp>
        <p:nvSpPr>
          <p:cNvPr id="12" name="ZoneTexte 11">
            <a:extLst>
              <a:ext uri="{FF2B5EF4-FFF2-40B4-BE49-F238E27FC236}">
                <a16:creationId xmlns:a16="http://schemas.microsoft.com/office/drawing/2014/main" id="{77E7E286-0AEB-EF40-9C65-275AF8876703}"/>
              </a:ext>
            </a:extLst>
          </p:cNvPr>
          <p:cNvSpPr txBox="1"/>
          <p:nvPr/>
        </p:nvSpPr>
        <p:spPr>
          <a:xfrm>
            <a:off x="6395237" y="4510861"/>
            <a:ext cx="2258182" cy="646331"/>
          </a:xfrm>
          <a:prstGeom prst="rect">
            <a:avLst/>
          </a:prstGeom>
          <a:noFill/>
        </p:spPr>
        <p:txBody>
          <a:bodyPr wrap="none" rtlCol="0">
            <a:spAutoFit/>
          </a:bodyPr>
          <a:lstStyle/>
          <a:p>
            <a:r>
              <a:rPr lang="fr-FR" sz="1800" dirty="0">
                <a:latin typeface="+mn-lt"/>
              </a:rPr>
              <a:t>Fragilités Techniques </a:t>
            </a:r>
            <a:br>
              <a:rPr lang="fr-FR" sz="1800" dirty="0">
                <a:latin typeface="+mn-lt"/>
              </a:rPr>
            </a:br>
            <a:r>
              <a:rPr lang="fr-FR" sz="1800" dirty="0">
                <a:latin typeface="+mn-lt"/>
              </a:rPr>
              <a:t>(CERT,  hacking group)</a:t>
            </a:r>
          </a:p>
        </p:txBody>
      </p:sp>
      <p:sp>
        <p:nvSpPr>
          <p:cNvPr id="13" name="ZoneTexte 12">
            <a:extLst>
              <a:ext uri="{FF2B5EF4-FFF2-40B4-BE49-F238E27FC236}">
                <a16:creationId xmlns:a16="http://schemas.microsoft.com/office/drawing/2014/main" id="{FD12A18A-08C1-6048-93E4-68860C353093}"/>
              </a:ext>
            </a:extLst>
          </p:cNvPr>
          <p:cNvSpPr txBox="1"/>
          <p:nvPr/>
        </p:nvSpPr>
        <p:spPr>
          <a:xfrm>
            <a:off x="1096893" y="4566097"/>
            <a:ext cx="2303451" cy="646331"/>
          </a:xfrm>
          <a:prstGeom prst="rect">
            <a:avLst/>
          </a:prstGeom>
          <a:noFill/>
        </p:spPr>
        <p:txBody>
          <a:bodyPr wrap="none" rtlCol="0">
            <a:spAutoFit/>
          </a:bodyPr>
          <a:lstStyle/>
          <a:p>
            <a:pPr algn="ctr"/>
            <a:r>
              <a:rPr lang="fr-FR" sz="1800" dirty="0">
                <a:latin typeface="+mn-lt"/>
              </a:rPr>
              <a:t>Scan de Vulnérabilités,</a:t>
            </a:r>
          </a:p>
          <a:p>
            <a:pPr algn="ctr"/>
            <a:r>
              <a:rPr lang="fr-FR" sz="1800" dirty="0" err="1">
                <a:latin typeface="+mn-lt"/>
              </a:rPr>
              <a:t>Pentests</a:t>
            </a:r>
            <a:endParaRPr lang="fr-FR" sz="1800" dirty="0">
              <a:latin typeface="+mn-lt"/>
            </a:endParaRPr>
          </a:p>
        </p:txBody>
      </p:sp>
      <p:sp>
        <p:nvSpPr>
          <p:cNvPr id="14" name="ZoneTexte 13">
            <a:extLst>
              <a:ext uri="{FF2B5EF4-FFF2-40B4-BE49-F238E27FC236}">
                <a16:creationId xmlns:a16="http://schemas.microsoft.com/office/drawing/2014/main" id="{6242973F-1711-EE49-8D48-93B2CACA376A}"/>
              </a:ext>
            </a:extLst>
          </p:cNvPr>
          <p:cNvSpPr txBox="1"/>
          <p:nvPr/>
        </p:nvSpPr>
        <p:spPr>
          <a:xfrm>
            <a:off x="1096893" y="2114329"/>
            <a:ext cx="2484911" cy="369332"/>
          </a:xfrm>
          <a:prstGeom prst="rect">
            <a:avLst/>
          </a:prstGeom>
          <a:noFill/>
        </p:spPr>
        <p:txBody>
          <a:bodyPr wrap="none" rtlCol="0">
            <a:spAutoFit/>
          </a:bodyPr>
          <a:lstStyle/>
          <a:p>
            <a:r>
              <a:rPr lang="fr-FR" sz="1800" dirty="0">
                <a:latin typeface="+mn-lt"/>
              </a:rPr>
              <a:t>Surveillance - réputation</a:t>
            </a:r>
          </a:p>
        </p:txBody>
      </p:sp>
      <p:sp>
        <p:nvSpPr>
          <p:cNvPr id="16" name="Rectangle à coins arrondis 15">
            <a:extLst>
              <a:ext uri="{FF2B5EF4-FFF2-40B4-BE49-F238E27FC236}">
                <a16:creationId xmlns:a16="http://schemas.microsoft.com/office/drawing/2014/main" id="{3B98272A-7315-F947-8DA1-F7B8CB4C5652}"/>
              </a:ext>
            </a:extLst>
          </p:cNvPr>
          <p:cNvSpPr/>
          <p:nvPr/>
        </p:nvSpPr>
        <p:spPr>
          <a:xfrm>
            <a:off x="738409" y="3027153"/>
            <a:ext cx="2156448" cy="8469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CyberCrime</a:t>
            </a:r>
            <a:endParaRPr lang="fr-FR" b="1" dirty="0">
              <a:solidFill>
                <a:schemeClr val="tx1"/>
              </a:solidFill>
            </a:endParaRPr>
          </a:p>
        </p:txBody>
      </p:sp>
      <p:sp>
        <p:nvSpPr>
          <p:cNvPr id="17" name="ZoneTexte 16">
            <a:extLst>
              <a:ext uri="{FF2B5EF4-FFF2-40B4-BE49-F238E27FC236}">
                <a16:creationId xmlns:a16="http://schemas.microsoft.com/office/drawing/2014/main" id="{0FD69AFC-BD1F-2649-B807-DB021405B06D}"/>
              </a:ext>
            </a:extLst>
          </p:cNvPr>
          <p:cNvSpPr txBox="1"/>
          <p:nvPr/>
        </p:nvSpPr>
        <p:spPr>
          <a:xfrm>
            <a:off x="3753533" y="1140447"/>
            <a:ext cx="1877437" cy="646331"/>
          </a:xfrm>
          <a:prstGeom prst="rect">
            <a:avLst/>
          </a:prstGeom>
          <a:noFill/>
        </p:spPr>
        <p:txBody>
          <a:bodyPr wrap="none" rtlCol="0">
            <a:spAutoFit/>
          </a:bodyPr>
          <a:lstStyle>
            <a:defPPr>
              <a:defRPr lang="fr-FR"/>
            </a:defPPr>
            <a:lvl1pPr>
              <a:defRPr sz="3600">
                <a:latin typeface="+mn-lt"/>
              </a:defRPr>
            </a:lvl1pPr>
          </a:lstStyle>
          <a:p>
            <a:r>
              <a:rPr lang="fr-FR" dirty="0"/>
              <a:t>Menaces</a:t>
            </a:r>
          </a:p>
        </p:txBody>
      </p:sp>
      <p:sp>
        <p:nvSpPr>
          <p:cNvPr id="18" name="ZoneTexte 17">
            <a:extLst>
              <a:ext uri="{FF2B5EF4-FFF2-40B4-BE49-F238E27FC236}">
                <a16:creationId xmlns:a16="http://schemas.microsoft.com/office/drawing/2014/main" id="{12978049-D8AC-1543-9A61-D4B589191A4D}"/>
              </a:ext>
            </a:extLst>
          </p:cNvPr>
          <p:cNvSpPr txBox="1"/>
          <p:nvPr/>
        </p:nvSpPr>
        <p:spPr>
          <a:xfrm>
            <a:off x="3547556" y="5295500"/>
            <a:ext cx="2744597" cy="646331"/>
          </a:xfrm>
          <a:prstGeom prst="rect">
            <a:avLst/>
          </a:prstGeom>
          <a:noFill/>
        </p:spPr>
        <p:txBody>
          <a:bodyPr wrap="none" rtlCol="0">
            <a:spAutoFit/>
          </a:bodyPr>
          <a:lstStyle/>
          <a:p>
            <a:r>
              <a:rPr lang="fr-FR" sz="3600" dirty="0">
                <a:latin typeface="+mn-lt"/>
              </a:rPr>
              <a:t>Vulnérabilités</a:t>
            </a:r>
          </a:p>
        </p:txBody>
      </p:sp>
      <p:sp>
        <p:nvSpPr>
          <p:cNvPr id="19" name="Rectangle 18">
            <a:extLst>
              <a:ext uri="{FF2B5EF4-FFF2-40B4-BE49-F238E27FC236}">
                <a16:creationId xmlns:a16="http://schemas.microsoft.com/office/drawing/2014/main" id="{3CE8E856-17C1-8C42-8687-984C4BE31F22}"/>
              </a:ext>
            </a:extLst>
          </p:cNvPr>
          <p:cNvSpPr/>
          <p:nvPr/>
        </p:nvSpPr>
        <p:spPr>
          <a:xfrm>
            <a:off x="738409" y="620688"/>
            <a:ext cx="8027832" cy="1961366"/>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0" name="Rectangle 19">
            <a:extLst>
              <a:ext uri="{FF2B5EF4-FFF2-40B4-BE49-F238E27FC236}">
                <a16:creationId xmlns:a16="http://schemas.microsoft.com/office/drawing/2014/main" id="{127AE3F6-69D9-A54D-902F-0BB54CF571CB}"/>
              </a:ext>
            </a:extLst>
          </p:cNvPr>
          <p:cNvSpPr/>
          <p:nvPr/>
        </p:nvSpPr>
        <p:spPr>
          <a:xfrm>
            <a:off x="738409" y="4436444"/>
            <a:ext cx="8098573" cy="205052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 name="Double flèche verticale 2">
            <a:extLst>
              <a:ext uri="{FF2B5EF4-FFF2-40B4-BE49-F238E27FC236}">
                <a16:creationId xmlns:a16="http://schemas.microsoft.com/office/drawing/2014/main" id="{0092F613-E0D0-1C43-B27F-7C97451836BA}"/>
              </a:ext>
            </a:extLst>
          </p:cNvPr>
          <p:cNvSpPr/>
          <p:nvPr/>
        </p:nvSpPr>
        <p:spPr>
          <a:xfrm>
            <a:off x="4404219" y="1830229"/>
            <a:ext cx="576064" cy="3442422"/>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Ellipse 14">
            <a:extLst>
              <a:ext uri="{FF2B5EF4-FFF2-40B4-BE49-F238E27FC236}">
                <a16:creationId xmlns:a16="http://schemas.microsoft.com/office/drawing/2014/main" id="{49711CBC-3403-7F42-8EE0-A5633F8BDBBD}"/>
              </a:ext>
            </a:extLst>
          </p:cNvPr>
          <p:cNvSpPr/>
          <p:nvPr/>
        </p:nvSpPr>
        <p:spPr>
          <a:xfrm>
            <a:off x="3419774" y="2760199"/>
            <a:ext cx="2665101" cy="140864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2"/>
                </a:solidFill>
              </a:rPr>
              <a:t>VEILLE</a:t>
            </a:r>
          </a:p>
          <a:p>
            <a:pPr algn="ctr"/>
            <a:r>
              <a:rPr lang="fr-FR" sz="2800" b="1" dirty="0">
                <a:solidFill>
                  <a:schemeClr val="accent2"/>
                </a:solidFill>
              </a:rPr>
              <a:t>Cyber</a:t>
            </a:r>
          </a:p>
        </p:txBody>
      </p:sp>
      <p:sp>
        <p:nvSpPr>
          <p:cNvPr id="26" name="Double flèche verticale 25">
            <a:extLst>
              <a:ext uri="{FF2B5EF4-FFF2-40B4-BE49-F238E27FC236}">
                <a16:creationId xmlns:a16="http://schemas.microsoft.com/office/drawing/2014/main" id="{F86C6F2C-6229-CA4C-A956-59EF4513475B}"/>
              </a:ext>
            </a:extLst>
          </p:cNvPr>
          <p:cNvSpPr/>
          <p:nvPr/>
        </p:nvSpPr>
        <p:spPr>
          <a:xfrm>
            <a:off x="7671036" y="2695111"/>
            <a:ext cx="256857" cy="1515745"/>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Rectangle à coins arrondis 14">
            <a:extLst>
              <a:ext uri="{FF2B5EF4-FFF2-40B4-BE49-F238E27FC236}">
                <a16:creationId xmlns:a16="http://schemas.microsoft.com/office/drawing/2014/main" id="{A427D976-1E30-6843-9DD8-7CCC0F3BDD1F}"/>
              </a:ext>
            </a:extLst>
          </p:cNvPr>
          <p:cNvSpPr/>
          <p:nvPr/>
        </p:nvSpPr>
        <p:spPr>
          <a:xfrm>
            <a:off x="6734172" y="3027152"/>
            <a:ext cx="2032069" cy="846995"/>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Web &amp; </a:t>
            </a:r>
            <a:r>
              <a:rPr lang="fr-FR" b="1" dirty="0" err="1">
                <a:solidFill>
                  <a:schemeClr val="tx1"/>
                </a:solidFill>
              </a:rPr>
              <a:t>DarkWeb</a:t>
            </a:r>
            <a:endParaRPr lang="fr-FR" b="1" dirty="0">
              <a:solidFill>
                <a:schemeClr val="tx1"/>
              </a:solidFill>
            </a:endParaRPr>
          </a:p>
        </p:txBody>
      </p:sp>
    </p:spTree>
    <p:extLst>
      <p:ext uri="{BB962C8B-B14F-4D97-AF65-F5344CB8AC3E}">
        <p14:creationId xmlns:p14="http://schemas.microsoft.com/office/powerpoint/2010/main" val="3285824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1975C-30ED-AF4D-8775-71C0123A6422}"/>
              </a:ext>
            </a:extLst>
          </p:cNvPr>
          <p:cNvSpPr/>
          <p:nvPr/>
        </p:nvSpPr>
        <p:spPr>
          <a:xfrm>
            <a:off x="1125705" y="1146572"/>
            <a:ext cx="2304256"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 Digital de l’entreprise</a:t>
            </a:r>
          </a:p>
        </p:txBody>
      </p:sp>
      <p:sp>
        <p:nvSpPr>
          <p:cNvPr id="3" name="Rectangle 2">
            <a:extLst>
              <a:ext uri="{FF2B5EF4-FFF2-40B4-BE49-F238E27FC236}">
                <a16:creationId xmlns:a16="http://schemas.microsoft.com/office/drawing/2014/main" id="{3B7ACFC9-8724-B143-AB33-13803BFE91D2}"/>
              </a:ext>
            </a:extLst>
          </p:cNvPr>
          <p:cNvSpPr/>
          <p:nvPr/>
        </p:nvSpPr>
        <p:spPr>
          <a:xfrm>
            <a:off x="5915189" y="1125931"/>
            <a:ext cx="2627340"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a:t>
            </a:r>
          </a:p>
          <a:p>
            <a:pPr algn="ctr"/>
            <a:r>
              <a:rPr lang="fr-FR" dirty="0"/>
              <a:t>Economique</a:t>
            </a:r>
          </a:p>
          <a:p>
            <a:pPr algn="ctr"/>
            <a:r>
              <a:rPr lang="fr-FR" dirty="0"/>
              <a:t>Politique / Social</a:t>
            </a:r>
          </a:p>
        </p:txBody>
      </p:sp>
      <p:sp>
        <p:nvSpPr>
          <p:cNvPr id="4" name="ZoneTexte 3">
            <a:extLst>
              <a:ext uri="{FF2B5EF4-FFF2-40B4-BE49-F238E27FC236}">
                <a16:creationId xmlns:a16="http://schemas.microsoft.com/office/drawing/2014/main" id="{D1A15F7D-BB29-124B-8E2B-7A1472998A66}"/>
              </a:ext>
            </a:extLst>
          </p:cNvPr>
          <p:cNvSpPr txBox="1"/>
          <p:nvPr/>
        </p:nvSpPr>
        <p:spPr>
          <a:xfrm>
            <a:off x="5759676" y="2265474"/>
            <a:ext cx="2950423" cy="369332"/>
          </a:xfrm>
          <a:prstGeom prst="rect">
            <a:avLst/>
          </a:prstGeom>
          <a:noFill/>
        </p:spPr>
        <p:txBody>
          <a:bodyPr wrap="none" rtlCol="0">
            <a:spAutoFit/>
          </a:bodyPr>
          <a:lstStyle/>
          <a:p>
            <a:r>
              <a:rPr lang="fr-FR" sz="1800" dirty="0">
                <a:latin typeface="+mn-lt"/>
              </a:rPr>
              <a:t>IES (intelligence Economique)</a:t>
            </a:r>
          </a:p>
        </p:txBody>
      </p:sp>
      <p:sp>
        <p:nvSpPr>
          <p:cNvPr id="5" name="ZoneTexte 4">
            <a:extLst>
              <a:ext uri="{FF2B5EF4-FFF2-40B4-BE49-F238E27FC236}">
                <a16:creationId xmlns:a16="http://schemas.microsoft.com/office/drawing/2014/main" id="{17A36070-FF54-9544-9B78-A5FE53162D90}"/>
              </a:ext>
            </a:extLst>
          </p:cNvPr>
          <p:cNvSpPr txBox="1"/>
          <p:nvPr/>
        </p:nvSpPr>
        <p:spPr>
          <a:xfrm>
            <a:off x="1035377" y="2268227"/>
            <a:ext cx="2484911" cy="369332"/>
          </a:xfrm>
          <a:prstGeom prst="rect">
            <a:avLst/>
          </a:prstGeom>
          <a:noFill/>
        </p:spPr>
        <p:txBody>
          <a:bodyPr wrap="none" rtlCol="0">
            <a:spAutoFit/>
          </a:bodyPr>
          <a:lstStyle/>
          <a:p>
            <a:r>
              <a:rPr lang="fr-FR" sz="1800" dirty="0">
                <a:latin typeface="+mn-lt"/>
              </a:rPr>
              <a:t>Surveillance - réputation</a:t>
            </a:r>
          </a:p>
        </p:txBody>
      </p:sp>
      <p:sp>
        <p:nvSpPr>
          <p:cNvPr id="8" name="Rectangle 7">
            <a:extLst>
              <a:ext uri="{FF2B5EF4-FFF2-40B4-BE49-F238E27FC236}">
                <a16:creationId xmlns:a16="http://schemas.microsoft.com/office/drawing/2014/main" id="{E3304389-CFD4-8C4F-B07E-21533C472EB5}"/>
              </a:ext>
            </a:extLst>
          </p:cNvPr>
          <p:cNvSpPr/>
          <p:nvPr/>
        </p:nvSpPr>
        <p:spPr>
          <a:xfrm>
            <a:off x="971766" y="3641610"/>
            <a:ext cx="2312199" cy="853131"/>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Les SI de l’entreprise (SIG et SI Métiers)</a:t>
            </a:r>
          </a:p>
        </p:txBody>
      </p:sp>
      <p:sp>
        <p:nvSpPr>
          <p:cNvPr id="9" name="Rectangle 8">
            <a:extLst>
              <a:ext uri="{FF2B5EF4-FFF2-40B4-BE49-F238E27FC236}">
                <a16:creationId xmlns:a16="http://schemas.microsoft.com/office/drawing/2014/main" id="{F14174BC-D174-2544-8F3B-2D84A0F89E7C}"/>
              </a:ext>
            </a:extLst>
          </p:cNvPr>
          <p:cNvSpPr/>
          <p:nvPr/>
        </p:nvSpPr>
        <p:spPr>
          <a:xfrm>
            <a:off x="3673291" y="3641610"/>
            <a:ext cx="2312199" cy="853131"/>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digital externe (Réseaux sociaux, Services cloud)</a:t>
            </a:r>
          </a:p>
        </p:txBody>
      </p:sp>
      <p:sp>
        <p:nvSpPr>
          <p:cNvPr id="10" name="Rectangle 9">
            <a:extLst>
              <a:ext uri="{FF2B5EF4-FFF2-40B4-BE49-F238E27FC236}">
                <a16:creationId xmlns:a16="http://schemas.microsoft.com/office/drawing/2014/main" id="{25350F8D-7330-6D43-9DCF-AD7C3373E819}"/>
              </a:ext>
            </a:extLst>
          </p:cNvPr>
          <p:cNvSpPr/>
          <p:nvPr/>
        </p:nvSpPr>
        <p:spPr>
          <a:xfrm>
            <a:off x="950441" y="4738830"/>
            <a:ext cx="5035049" cy="69690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partenaire et « clients »</a:t>
            </a:r>
          </a:p>
        </p:txBody>
      </p:sp>
      <p:sp>
        <p:nvSpPr>
          <p:cNvPr id="11" name="Rectangle 10">
            <a:extLst>
              <a:ext uri="{FF2B5EF4-FFF2-40B4-BE49-F238E27FC236}">
                <a16:creationId xmlns:a16="http://schemas.microsoft.com/office/drawing/2014/main" id="{AE9E76DE-357B-1045-8B21-3627BF8D7DE3}"/>
              </a:ext>
            </a:extLst>
          </p:cNvPr>
          <p:cNvSpPr/>
          <p:nvPr/>
        </p:nvSpPr>
        <p:spPr>
          <a:xfrm>
            <a:off x="6374816" y="3641609"/>
            <a:ext cx="2312199" cy="1794129"/>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numérique mondial (Internet, </a:t>
            </a:r>
            <a:r>
              <a:rPr lang="fr-FR" sz="1600" dirty="0" err="1">
                <a:solidFill>
                  <a:schemeClr val="tx1"/>
                </a:solidFill>
              </a:rPr>
              <a:t>DarkWeb</a:t>
            </a:r>
            <a:r>
              <a:rPr lang="fr-FR" sz="1600" dirty="0">
                <a:solidFill>
                  <a:schemeClr val="tx1"/>
                </a:solidFill>
              </a:rPr>
              <a:t> …)</a:t>
            </a:r>
          </a:p>
        </p:txBody>
      </p:sp>
      <p:sp>
        <p:nvSpPr>
          <p:cNvPr id="12" name="ZoneTexte 11">
            <a:extLst>
              <a:ext uri="{FF2B5EF4-FFF2-40B4-BE49-F238E27FC236}">
                <a16:creationId xmlns:a16="http://schemas.microsoft.com/office/drawing/2014/main" id="{4DAEE095-0B38-4B44-AF71-DF4FAD65AEF0}"/>
              </a:ext>
            </a:extLst>
          </p:cNvPr>
          <p:cNvSpPr txBox="1"/>
          <p:nvPr/>
        </p:nvSpPr>
        <p:spPr>
          <a:xfrm>
            <a:off x="3733856" y="1342825"/>
            <a:ext cx="1877437" cy="646331"/>
          </a:xfrm>
          <a:prstGeom prst="rect">
            <a:avLst/>
          </a:prstGeom>
          <a:noFill/>
        </p:spPr>
        <p:txBody>
          <a:bodyPr wrap="none" rtlCol="0">
            <a:spAutoFit/>
          </a:bodyPr>
          <a:lstStyle>
            <a:defPPr>
              <a:defRPr lang="fr-FR"/>
            </a:defPPr>
            <a:lvl1pPr>
              <a:defRPr sz="3600">
                <a:latin typeface="+mn-lt"/>
              </a:defRPr>
            </a:lvl1pPr>
          </a:lstStyle>
          <a:p>
            <a:r>
              <a:rPr lang="fr-FR" dirty="0"/>
              <a:t>Menaces</a:t>
            </a:r>
          </a:p>
        </p:txBody>
      </p:sp>
      <p:grpSp>
        <p:nvGrpSpPr>
          <p:cNvPr id="17" name="Groupe 16">
            <a:extLst>
              <a:ext uri="{FF2B5EF4-FFF2-40B4-BE49-F238E27FC236}">
                <a16:creationId xmlns:a16="http://schemas.microsoft.com/office/drawing/2014/main" id="{55CED34A-87C1-5F49-B050-42F30CFECCD2}"/>
              </a:ext>
            </a:extLst>
          </p:cNvPr>
          <p:cNvGrpSpPr/>
          <p:nvPr/>
        </p:nvGrpSpPr>
        <p:grpSpPr>
          <a:xfrm>
            <a:off x="629763" y="3356992"/>
            <a:ext cx="507277" cy="458927"/>
            <a:chOff x="3288320" y="2904051"/>
            <a:chExt cx="651292" cy="696908"/>
          </a:xfrm>
        </p:grpSpPr>
        <p:sp>
          <p:nvSpPr>
            <p:cNvPr id="18" name="Ellipse 17">
              <a:extLst>
                <a:ext uri="{FF2B5EF4-FFF2-40B4-BE49-F238E27FC236}">
                  <a16:creationId xmlns:a16="http://schemas.microsoft.com/office/drawing/2014/main" id="{557823EA-01B1-B64C-A52E-EB331A414B23}"/>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9" name="Image 18">
              <a:extLst>
                <a:ext uri="{FF2B5EF4-FFF2-40B4-BE49-F238E27FC236}">
                  <a16:creationId xmlns:a16="http://schemas.microsoft.com/office/drawing/2014/main" id="{36AB29F9-8217-C54C-AF38-DAAE0C6FD433}"/>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0" name="Groupe 19">
            <a:extLst>
              <a:ext uri="{FF2B5EF4-FFF2-40B4-BE49-F238E27FC236}">
                <a16:creationId xmlns:a16="http://schemas.microsoft.com/office/drawing/2014/main" id="{7C750F08-082C-D946-90E6-367344B1CEA1}"/>
              </a:ext>
            </a:extLst>
          </p:cNvPr>
          <p:cNvGrpSpPr/>
          <p:nvPr/>
        </p:nvGrpSpPr>
        <p:grpSpPr>
          <a:xfrm>
            <a:off x="3356558" y="3363499"/>
            <a:ext cx="507277" cy="458927"/>
            <a:chOff x="3288320" y="2904051"/>
            <a:chExt cx="651292" cy="696908"/>
          </a:xfrm>
        </p:grpSpPr>
        <p:sp>
          <p:nvSpPr>
            <p:cNvPr id="21" name="Ellipse 20">
              <a:extLst>
                <a:ext uri="{FF2B5EF4-FFF2-40B4-BE49-F238E27FC236}">
                  <a16:creationId xmlns:a16="http://schemas.microsoft.com/office/drawing/2014/main" id="{CEC4E13C-AC8F-9B4E-B415-4422E57C225E}"/>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2" name="Image 21">
              <a:extLst>
                <a:ext uri="{FF2B5EF4-FFF2-40B4-BE49-F238E27FC236}">
                  <a16:creationId xmlns:a16="http://schemas.microsoft.com/office/drawing/2014/main" id="{4DB3572F-A400-EB4C-8542-14CA9F04A93B}"/>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3" name="Groupe 22">
            <a:extLst>
              <a:ext uri="{FF2B5EF4-FFF2-40B4-BE49-F238E27FC236}">
                <a16:creationId xmlns:a16="http://schemas.microsoft.com/office/drawing/2014/main" id="{58DA7748-B652-1148-9DCA-5EF51C74A4CD}"/>
              </a:ext>
            </a:extLst>
          </p:cNvPr>
          <p:cNvGrpSpPr/>
          <p:nvPr/>
        </p:nvGrpSpPr>
        <p:grpSpPr>
          <a:xfrm>
            <a:off x="6121177" y="3435834"/>
            <a:ext cx="507277" cy="458927"/>
            <a:chOff x="3288320" y="2904051"/>
            <a:chExt cx="651292" cy="696908"/>
          </a:xfrm>
        </p:grpSpPr>
        <p:sp>
          <p:nvSpPr>
            <p:cNvPr id="24" name="Ellipse 23">
              <a:extLst>
                <a:ext uri="{FF2B5EF4-FFF2-40B4-BE49-F238E27FC236}">
                  <a16:creationId xmlns:a16="http://schemas.microsoft.com/office/drawing/2014/main" id="{DB6BD85D-F627-444A-B801-84C34C350EBA}"/>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5" name="Image 24">
              <a:extLst>
                <a:ext uri="{FF2B5EF4-FFF2-40B4-BE49-F238E27FC236}">
                  <a16:creationId xmlns:a16="http://schemas.microsoft.com/office/drawing/2014/main" id="{8AEB36F7-4214-5049-9E89-3B55570707F6}"/>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6" name="Groupe 25">
            <a:extLst>
              <a:ext uri="{FF2B5EF4-FFF2-40B4-BE49-F238E27FC236}">
                <a16:creationId xmlns:a16="http://schemas.microsoft.com/office/drawing/2014/main" id="{B8945A7B-511B-244A-AAF5-1855B75BADC7}"/>
              </a:ext>
            </a:extLst>
          </p:cNvPr>
          <p:cNvGrpSpPr/>
          <p:nvPr/>
        </p:nvGrpSpPr>
        <p:grpSpPr>
          <a:xfrm>
            <a:off x="629763" y="4608596"/>
            <a:ext cx="507277" cy="458927"/>
            <a:chOff x="3288320" y="2904051"/>
            <a:chExt cx="651292" cy="696908"/>
          </a:xfrm>
        </p:grpSpPr>
        <p:sp>
          <p:nvSpPr>
            <p:cNvPr id="27" name="Ellipse 26">
              <a:extLst>
                <a:ext uri="{FF2B5EF4-FFF2-40B4-BE49-F238E27FC236}">
                  <a16:creationId xmlns:a16="http://schemas.microsoft.com/office/drawing/2014/main" id="{40BCC9AF-7230-A944-ACC4-3A2E8F988F8B}"/>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8" name="Image 27">
              <a:extLst>
                <a:ext uri="{FF2B5EF4-FFF2-40B4-BE49-F238E27FC236}">
                  <a16:creationId xmlns:a16="http://schemas.microsoft.com/office/drawing/2014/main" id="{4DAC0C3A-4D92-7349-9016-D9E4B3E2AAB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sp>
        <p:nvSpPr>
          <p:cNvPr id="29" name="Triangle 28">
            <a:extLst>
              <a:ext uri="{FF2B5EF4-FFF2-40B4-BE49-F238E27FC236}">
                <a16:creationId xmlns:a16="http://schemas.microsoft.com/office/drawing/2014/main" id="{D847316B-CB7A-4541-8188-EE4F906757DA}"/>
              </a:ext>
            </a:extLst>
          </p:cNvPr>
          <p:cNvSpPr/>
          <p:nvPr/>
        </p:nvSpPr>
        <p:spPr>
          <a:xfrm rot="10800000">
            <a:off x="1773776" y="2776092"/>
            <a:ext cx="1008112" cy="576064"/>
          </a:xfrm>
          <a:prstGeom prst="triangl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0" name="Triangle 29">
            <a:extLst>
              <a:ext uri="{FF2B5EF4-FFF2-40B4-BE49-F238E27FC236}">
                <a16:creationId xmlns:a16="http://schemas.microsoft.com/office/drawing/2014/main" id="{F4F53A23-6AA4-0842-8752-A9EE39CBBE4B}"/>
              </a:ext>
            </a:extLst>
          </p:cNvPr>
          <p:cNvSpPr/>
          <p:nvPr/>
        </p:nvSpPr>
        <p:spPr>
          <a:xfrm rot="10800000">
            <a:off x="6866169" y="2753043"/>
            <a:ext cx="1008112" cy="576064"/>
          </a:xfrm>
          <a:prstGeom prst="triangl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94221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20067" y="5394473"/>
            <a:ext cx="1660445" cy="1387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sz="1600"/>
          </a:p>
        </p:txBody>
      </p:sp>
      <p:sp>
        <p:nvSpPr>
          <p:cNvPr id="4" name="Titre 3"/>
          <p:cNvSpPr>
            <a:spLocks noGrp="1"/>
          </p:cNvSpPr>
          <p:nvPr>
            <p:ph type="title"/>
          </p:nvPr>
        </p:nvSpPr>
        <p:spPr>
          <a:xfrm>
            <a:off x="229960" y="-654860"/>
            <a:ext cx="9029700" cy="1355587"/>
          </a:xfrm>
        </p:spPr>
        <p:txBody>
          <a:bodyPr/>
          <a:lstStyle/>
          <a:p>
            <a:pPr algn="ctr"/>
            <a:r>
              <a:rPr lang="fr-FR" sz="1800" dirty="0"/>
              <a:t>Stratégie de Cyberdéfense</a:t>
            </a:r>
            <a:br>
              <a:rPr lang="fr-FR" sz="1800" dirty="0"/>
            </a:br>
            <a:r>
              <a:rPr lang="fr-FR" sz="1800" dirty="0"/>
              <a:t>lutte informatique opérationnelle</a:t>
            </a:r>
            <a:br>
              <a:rPr lang="fr-FR" sz="1800" dirty="0"/>
            </a:br>
            <a:endParaRPr lang="fr-FR" sz="1800" dirty="0"/>
          </a:p>
        </p:txBody>
      </p:sp>
      <p:grpSp>
        <p:nvGrpSpPr>
          <p:cNvPr id="21" name="Groupe 20"/>
          <p:cNvGrpSpPr/>
          <p:nvPr/>
        </p:nvGrpSpPr>
        <p:grpSpPr>
          <a:xfrm>
            <a:off x="6963908" y="1268760"/>
            <a:ext cx="1467637" cy="4926595"/>
            <a:chOff x="9248360" y="867557"/>
            <a:chExt cx="1956850" cy="5700842"/>
          </a:xfrm>
        </p:grpSpPr>
        <p:sp>
          <p:nvSpPr>
            <p:cNvPr id="8" name="Rectangle 7"/>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12" name="Rectangle 11"/>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18" name="Rectangle 17"/>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23" name="Groupe 22"/>
          <p:cNvGrpSpPr/>
          <p:nvPr/>
        </p:nvGrpSpPr>
        <p:grpSpPr>
          <a:xfrm>
            <a:off x="2393156" y="2924944"/>
            <a:ext cx="4460375" cy="1555537"/>
            <a:chOff x="2819400" y="972000"/>
            <a:chExt cx="6096000" cy="1800000"/>
          </a:xfrm>
        </p:grpSpPr>
        <p:sp>
          <p:nvSpPr>
            <p:cNvPr id="9" name="Rectangle 8"/>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et identifier</a:t>
              </a:r>
            </a:p>
            <a:p>
              <a:pPr algn="ctr"/>
              <a:r>
                <a:rPr lang="fr-FR" sz="1400" dirty="0">
                  <a:solidFill>
                    <a:schemeClr val="bg1"/>
                  </a:solidFill>
                </a:rPr>
                <a:t>les menaces actives et potentielles</a:t>
              </a:r>
            </a:p>
          </p:txBody>
        </p:sp>
        <p:sp>
          <p:nvSpPr>
            <p:cNvPr id="19" name="Rectangle 18"/>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20" name="Rectangle 19"/>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2" name="ZoneTexte 1"/>
          <p:cNvSpPr txBox="1"/>
          <p:nvPr/>
        </p:nvSpPr>
        <p:spPr>
          <a:xfrm rot="16200000">
            <a:off x="-1067824" y="4520032"/>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26" name="ZoneTexte 25"/>
          <p:cNvSpPr txBox="1"/>
          <p:nvPr/>
        </p:nvSpPr>
        <p:spPr>
          <a:xfrm>
            <a:off x="2322092" y="2023931"/>
            <a:ext cx="4708819" cy="315471"/>
          </a:xfrm>
          <a:prstGeom prst="rect">
            <a:avLst/>
          </a:prstGeom>
          <a:noFill/>
        </p:spPr>
        <p:txBody>
          <a:bodyPr wrap="square" lIns="68580" tIns="34290" rIns="68580" bIns="34290" rtlCol="0">
            <a:spAutoFit/>
          </a:bodyPr>
          <a:lstStyle/>
          <a:p>
            <a:pPr algn="ctr"/>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24" name="Groupe 23"/>
          <p:cNvGrpSpPr/>
          <p:nvPr/>
        </p:nvGrpSpPr>
        <p:grpSpPr>
          <a:xfrm>
            <a:off x="712371" y="1196752"/>
            <a:ext cx="1566248" cy="5004682"/>
            <a:chOff x="870203" y="972000"/>
            <a:chExt cx="1860262" cy="5603612"/>
          </a:xfrm>
        </p:grpSpPr>
        <p:sp>
          <p:nvSpPr>
            <p:cNvPr id="25" name="Rectangle 24"/>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28" name="Rectangle 2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29" name="Rectangle 2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Corriger ou couvrir les vulnérabilités</a:t>
              </a:r>
            </a:p>
            <a:p>
              <a:pPr algn="ctr"/>
              <a:r>
                <a:rPr lang="fr-FR" sz="1400" dirty="0">
                  <a:solidFill>
                    <a:schemeClr val="bg1"/>
                  </a:solidFill>
                </a:rPr>
                <a:t>et les menaces associées</a:t>
              </a:r>
            </a:p>
          </p:txBody>
        </p:sp>
      </p:grpSp>
      <p:sp>
        <p:nvSpPr>
          <p:cNvPr id="22" name="ZoneTexte 21"/>
          <p:cNvSpPr txBox="1"/>
          <p:nvPr/>
        </p:nvSpPr>
        <p:spPr>
          <a:xfrm>
            <a:off x="505213" y="758170"/>
            <a:ext cx="1978555" cy="438582"/>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Vulnérabilités</a:t>
            </a:r>
          </a:p>
        </p:txBody>
      </p:sp>
      <p:sp>
        <p:nvSpPr>
          <p:cNvPr id="30" name="ZoneTexte 29"/>
          <p:cNvSpPr txBox="1"/>
          <p:nvPr/>
        </p:nvSpPr>
        <p:spPr>
          <a:xfrm>
            <a:off x="2263799" y="2360226"/>
            <a:ext cx="4708820" cy="438582"/>
          </a:xfrm>
          <a:prstGeom prst="rect">
            <a:avLst/>
          </a:prstGeom>
          <a:noFill/>
        </p:spPr>
        <p:txBody>
          <a:bodyPr wrap="square" lIns="68580" tIns="34290" rIns="68580" bIns="34290" rtlCol="0">
            <a:spAutoFit/>
          </a:bodyPr>
          <a:lstStyle/>
          <a:p>
            <a:pPr algn="ctr"/>
            <a:r>
              <a:rPr lang="fr-FR" dirty="0">
                <a:solidFill>
                  <a:srgbClr val="002060"/>
                </a:solidFill>
                <a:latin typeface="Arial" panose="020B0604020202020204" pitchFamily="34" charset="0"/>
                <a:cs typeface="Arial" panose="020B0604020202020204" pitchFamily="34" charset="0"/>
              </a:rPr>
              <a:t>Menaces</a:t>
            </a:r>
          </a:p>
        </p:txBody>
      </p:sp>
      <p:sp>
        <p:nvSpPr>
          <p:cNvPr id="31" name="ZoneTexte 30"/>
          <p:cNvSpPr txBox="1"/>
          <p:nvPr/>
        </p:nvSpPr>
        <p:spPr>
          <a:xfrm>
            <a:off x="6963908" y="830178"/>
            <a:ext cx="1409117" cy="438582"/>
          </a:xfrm>
          <a:prstGeom prst="rect">
            <a:avLst/>
          </a:prstGeom>
          <a:noFill/>
        </p:spPr>
        <p:txBody>
          <a:bodyPr wrap="square" lIns="68580" tIns="34290" rIns="68580" bIns="34290" rtlCol="0">
            <a:spAutoFit/>
          </a:bodyPr>
          <a:lstStyle/>
          <a:p>
            <a:r>
              <a:rPr lang="fr-FR" dirty="0">
                <a:solidFill>
                  <a:srgbClr val="00B050"/>
                </a:solidFill>
                <a:latin typeface="Arial" panose="020B0604020202020204" pitchFamily="34" charset="0"/>
                <a:cs typeface="Arial" panose="020B0604020202020204" pitchFamily="34" charset="0"/>
              </a:rPr>
              <a:t>Incidents</a:t>
            </a:r>
          </a:p>
        </p:txBody>
      </p:sp>
      <p:sp>
        <p:nvSpPr>
          <p:cNvPr id="5" name="Rectangle 4"/>
          <p:cNvSpPr/>
          <p:nvPr/>
        </p:nvSpPr>
        <p:spPr>
          <a:xfrm>
            <a:off x="2393156" y="4587104"/>
            <a:ext cx="44603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6" name="ZoneTexte 5"/>
          <p:cNvSpPr txBox="1"/>
          <p:nvPr/>
        </p:nvSpPr>
        <p:spPr>
          <a:xfrm>
            <a:off x="2220493" y="5784441"/>
            <a:ext cx="4773564" cy="153888"/>
          </a:xfrm>
          <a:prstGeom prst="rect">
            <a:avLst/>
          </a:prstGeom>
        </p:spPr>
        <p:txBody>
          <a:bodyPr wrap="square" lIns="0" tIns="0" rIns="0" bIns="0" rtlCol="0">
            <a:spAutoFit/>
          </a:bodyPr>
          <a:lstStyle/>
          <a:p>
            <a:pPr algn="ct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eduf@ction</a:t>
            </a:r>
            <a:r>
              <a:rPr lang="fr-FR" sz="1000" dirty="0">
                <a:latin typeface="Arial" panose="020B0604020202020204" pitchFamily="34" charset="0"/>
                <a:cs typeface="Arial" panose="020B0604020202020204" pitchFamily="34" charset="0"/>
              </a:rPr>
              <a:t> : Simple Cyberdefense Model</a:t>
            </a:r>
          </a:p>
        </p:txBody>
      </p:sp>
      <p:sp>
        <p:nvSpPr>
          <p:cNvPr id="27" name="ZoneTexte 26"/>
          <p:cNvSpPr txBox="1"/>
          <p:nvPr/>
        </p:nvSpPr>
        <p:spPr>
          <a:xfrm rot="5400000">
            <a:off x="6640245" y="3989743"/>
            <a:ext cx="4102599" cy="315471"/>
          </a:xfrm>
          <a:prstGeom prst="rect">
            <a:avLst/>
          </a:prstGeom>
          <a:noFill/>
        </p:spPr>
        <p:txBody>
          <a:bodyPr wrap="none" lIns="68580" tIns="34290" rIns="68580" bIns="34290" rtlCol="0">
            <a:spAutoFit/>
          </a:bodyPr>
          <a:lstStyle/>
          <a:p>
            <a:pPr algn="r"/>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
        <p:nvSpPr>
          <p:cNvPr id="7" name="Rectangle 6"/>
          <p:cNvSpPr/>
          <p:nvPr/>
        </p:nvSpPr>
        <p:spPr>
          <a:xfrm>
            <a:off x="10594980" y="2390243"/>
            <a:ext cx="4614817" cy="3697894"/>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426666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3032444" y="4611503"/>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483036" y="4317810"/>
            <a:ext cx="596153" cy="502664"/>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ZoneTexte 24">
            <a:extLst>
              <a:ext uri="{FF2B5EF4-FFF2-40B4-BE49-F238E27FC236}">
                <a16:creationId xmlns:a16="http://schemas.microsoft.com/office/drawing/2014/main" id="{1625579C-9A2E-F44C-9074-1C0D501E5AA0}"/>
              </a:ext>
            </a:extLst>
          </p:cNvPr>
          <p:cNvSpPr txBox="1"/>
          <p:nvPr/>
        </p:nvSpPr>
        <p:spPr>
          <a:xfrm>
            <a:off x="2043291" y="6165304"/>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a:t>
            </a:r>
            <a:r>
              <a:rPr lang="fr-FR" sz="1800" dirty="0">
                <a:solidFill>
                  <a:schemeClr val="bg1"/>
                </a:solidFill>
                <a:latin typeface="+mn-lt"/>
              </a:rPr>
              <a:t>-        </a:t>
            </a:r>
            <a:r>
              <a:rPr lang="fr-FR" sz="1800" dirty="0" err="1">
                <a:solidFill>
                  <a:schemeClr val="bg1"/>
                </a:solidFill>
                <a:latin typeface="+mn-lt"/>
              </a:rPr>
              <a:t>pdf</a:t>
            </a:r>
            <a:endParaRPr lang="fr-FR" sz="1800" dirty="0">
              <a:solidFill>
                <a:schemeClr val="bg1"/>
              </a:solidFill>
              <a:latin typeface="+mn-lt"/>
            </a:endParaRPr>
          </a:p>
        </p:txBody>
      </p:sp>
    </p:spTree>
    <p:extLst>
      <p:ext uri="{BB962C8B-B14F-4D97-AF65-F5344CB8AC3E}">
        <p14:creationId xmlns:p14="http://schemas.microsoft.com/office/powerpoint/2010/main" val="2715784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268760"/>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56519" y="4368819"/>
            <a:ext cx="4051417" cy="113877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4788024" y="3052312"/>
            <a:ext cx="3478621" cy="8654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2131259"/>
            <a:ext cx="496204" cy="648072"/>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7978415" y="3631085"/>
            <a:ext cx="410011" cy="465487"/>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8183421" y="3415062"/>
            <a:ext cx="205005" cy="262554"/>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1977655" y="2583858"/>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ZoneTexte 11">
            <a:extLst>
              <a:ext uri="{FF2B5EF4-FFF2-40B4-BE49-F238E27FC236}">
                <a16:creationId xmlns:a16="http://schemas.microsoft.com/office/drawing/2014/main" id="{3BD0A233-504F-C54E-B63F-369A55A846E9}"/>
              </a:ext>
            </a:extLst>
          </p:cNvPr>
          <p:cNvSpPr txBox="1"/>
          <p:nvPr/>
        </p:nvSpPr>
        <p:spPr>
          <a:xfrm>
            <a:off x="1999838" y="3102392"/>
            <a:ext cx="2520281" cy="646331"/>
          </a:xfrm>
          <a:prstGeom prst="rect">
            <a:avLst/>
          </a:prstGeom>
          <a:noFill/>
          <a:ln>
            <a:noFill/>
          </a:ln>
        </p:spPr>
        <p:txBody>
          <a:bodyPr wrap="square">
            <a:spAutoFit/>
          </a:bodyPr>
          <a:lstStyle/>
          <a:p>
            <a:pPr algn="r">
              <a:defRPr/>
            </a:pPr>
            <a:r>
              <a:rPr lang="fr-FR" sz="2000" b="1" dirty="0">
                <a:solidFill>
                  <a:schemeClr val="tx2"/>
                </a:solidFill>
                <a:latin typeface="+mn-lt"/>
                <a:ea typeface="+mn-ea"/>
              </a:rPr>
              <a:t>Méthode</a:t>
            </a:r>
            <a:r>
              <a:rPr lang="fr-FR" sz="1600" dirty="0">
                <a:solidFill>
                  <a:schemeClr val="tx2"/>
                </a:solidFill>
                <a:latin typeface="+mn-lt"/>
                <a:ea typeface="+mn-ea"/>
              </a:rPr>
              <a:t> pour évaluer la gravité d’une vulnérabilité</a:t>
            </a:r>
          </a:p>
        </p:txBody>
      </p:sp>
      <p:sp>
        <p:nvSpPr>
          <p:cNvPr id="13" name="ZoneTexte 12">
            <a:extLst>
              <a:ext uri="{FF2B5EF4-FFF2-40B4-BE49-F238E27FC236}">
                <a16:creationId xmlns:a16="http://schemas.microsoft.com/office/drawing/2014/main" id="{C8CDBE66-F3A8-9541-B4D7-BC7DAFCD0051}"/>
              </a:ext>
            </a:extLst>
          </p:cNvPr>
          <p:cNvSpPr txBox="1"/>
          <p:nvPr/>
        </p:nvSpPr>
        <p:spPr>
          <a:xfrm>
            <a:off x="6214175" y="1332057"/>
            <a:ext cx="2520280" cy="1107996"/>
          </a:xfrm>
          <a:prstGeom prst="rect">
            <a:avLst/>
          </a:prstGeom>
          <a:noFill/>
          <a:ln>
            <a:noFill/>
          </a:ln>
        </p:spPr>
        <p:txBody>
          <a:bodyPr wrap="square">
            <a:spAutoFit/>
          </a:bodyPr>
          <a:lstStyle/>
          <a:p>
            <a:pPr>
              <a:defRPr/>
            </a:pPr>
            <a:r>
              <a:rPr lang="fr-FR" sz="1800" b="1" dirty="0">
                <a:solidFill>
                  <a:schemeClr val="tx2"/>
                </a:solidFill>
                <a:latin typeface="+mn-lt"/>
                <a:ea typeface="+mn-ea"/>
              </a:rPr>
              <a:t>Référentiel</a:t>
            </a:r>
            <a:r>
              <a:rPr lang="fr-FR" sz="1600" dirty="0">
                <a:solidFill>
                  <a:schemeClr val="tx2"/>
                </a:solidFill>
                <a:latin typeface="+mn-lt"/>
                <a:ea typeface="+mn-ea"/>
              </a:rPr>
              <a:t>, Base de données des vulnérabilités découvertes dans les produits et logiciels connus </a:t>
            </a:r>
          </a:p>
        </p:txBody>
      </p:sp>
      <p:sp>
        <p:nvSpPr>
          <p:cNvPr id="14" name="ZoneTexte 13">
            <a:extLst>
              <a:ext uri="{FF2B5EF4-FFF2-40B4-BE49-F238E27FC236}">
                <a16:creationId xmlns:a16="http://schemas.microsoft.com/office/drawing/2014/main" id="{6FAD2EF7-A37A-364F-9608-6670FDD83FEE}"/>
              </a:ext>
            </a:extLst>
          </p:cNvPr>
          <p:cNvSpPr txBox="1"/>
          <p:nvPr/>
        </p:nvSpPr>
        <p:spPr>
          <a:xfrm>
            <a:off x="6214175" y="4395531"/>
            <a:ext cx="2318266" cy="1138773"/>
          </a:xfrm>
          <a:prstGeom prst="rect">
            <a:avLst/>
          </a:prstGeom>
          <a:noFill/>
          <a:ln>
            <a:noFill/>
          </a:ln>
        </p:spPr>
        <p:txBody>
          <a:bodyPr wrap="square">
            <a:spAutoFit/>
          </a:bodyPr>
          <a:lstStyle/>
          <a:p>
            <a:pPr>
              <a:defRPr/>
            </a:pPr>
            <a:r>
              <a:rPr lang="fr-FR" sz="2000" b="1" dirty="0">
                <a:solidFill>
                  <a:schemeClr val="tx2"/>
                </a:solidFill>
                <a:latin typeface="+mn-lt"/>
                <a:ea typeface="+mn-ea"/>
              </a:rPr>
              <a:t>Base</a:t>
            </a:r>
            <a:r>
              <a:rPr lang="fr-FR" sz="1600" dirty="0">
                <a:solidFill>
                  <a:schemeClr val="tx2"/>
                </a:solidFill>
                <a:latin typeface="+mn-lt"/>
                <a:ea typeface="+mn-ea"/>
              </a:rPr>
              <a:t> de référence des sources et origine des fragilités, vulnérabilités informatiques</a:t>
            </a:r>
          </a:p>
        </p:txBody>
      </p:sp>
    </p:spTree>
    <p:extLst>
      <p:ext uri="{BB962C8B-B14F-4D97-AF65-F5344CB8AC3E}">
        <p14:creationId xmlns:p14="http://schemas.microsoft.com/office/powerpoint/2010/main" val="2605905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296304"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dirty="0">
                  <a:solidFill>
                    <a:schemeClr val="accent2"/>
                  </a:solidFill>
                  <a:latin typeface="Arial" panose="020B0604020202020204" pitchFamily="34" charset="0"/>
                  <a:cs typeface="Arial" panose="020B0604020202020204" pitchFamily="34" charset="0"/>
                </a:rPr>
                <a:t>Fragilités</a:t>
              </a:r>
              <a:r>
                <a:rPr lang="fr-FR" sz="1400" dirty="0">
                  <a:solidFill>
                    <a:schemeClr val="accent2"/>
                  </a:solidFill>
                  <a:latin typeface="Arial" panose="020B0604020202020204" pitchFamily="34" charset="0"/>
                  <a:cs typeface="Arial" panose="020B0604020202020204" pitchFamily="34" charset="0"/>
                </a:rPr>
                <a:t> </a:t>
              </a:r>
              <a:r>
                <a:rPr lang="fr-FR" sz="1600" dirty="0">
                  <a:solidFill>
                    <a:schemeClr val="accent2"/>
                  </a:solidFill>
                  <a:latin typeface="Arial" panose="020B0604020202020204" pitchFamily="34" charset="0"/>
                  <a:cs typeface="Arial" panose="020B0604020202020204" pitchFamily="34" charset="0"/>
                </a:rPr>
                <a:t>(Entreprise)</a:t>
              </a:r>
              <a:endParaRPr lang="fr-FR" sz="2800" dirty="0">
                <a:solidFill>
                  <a:schemeClr val="accent2"/>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chemeClr val="accent2"/>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chemeClr val="accent2"/>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quand</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chemeClr val="accent2"/>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chemeClr val="accent2"/>
                </a:solidFill>
                <a:latin typeface="Arial" panose="020B0604020202020204" pitchFamily="34" charset="0"/>
                <a:ea typeface="Calibri" pitchFamily="34" charset="0"/>
                <a:cs typeface="Arial" panose="020B0604020202020204" pitchFamily="34" charset="0"/>
              </a:rPr>
              <a:t>au</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quotidien</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6DB6A37C-A6E7-9144-A5B6-CBA3608802C0}"/>
              </a:ext>
            </a:extLst>
          </p:cNvPr>
          <p:cNvSpPr/>
          <p:nvPr/>
        </p:nvSpPr>
        <p:spPr>
          <a:xfrm>
            <a:off x="500062" y="2564904"/>
            <a:ext cx="8143875" cy="208756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bg1">
                <a:lumMod val="85000"/>
              </a:schemeClr>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 name="ZoneTexte 2">
            <a:extLst>
              <a:ext uri="{FF2B5EF4-FFF2-40B4-BE49-F238E27FC236}">
                <a16:creationId xmlns:a16="http://schemas.microsoft.com/office/drawing/2014/main" id="{F70B2CA0-CC40-5844-8177-1514955DE5DD}"/>
              </a:ext>
            </a:extLst>
          </p:cNvPr>
          <p:cNvSpPr txBox="1"/>
          <p:nvPr/>
        </p:nvSpPr>
        <p:spPr>
          <a:xfrm>
            <a:off x="757237" y="2899866"/>
            <a:ext cx="1101725"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Comprendre</a:t>
            </a:r>
          </a:p>
        </p:txBody>
      </p:sp>
      <p:sp>
        <p:nvSpPr>
          <p:cNvPr id="4" name="ZoneTexte 3">
            <a:extLst>
              <a:ext uri="{FF2B5EF4-FFF2-40B4-BE49-F238E27FC236}">
                <a16:creationId xmlns:a16="http://schemas.microsoft.com/office/drawing/2014/main" id="{207F5E19-1D68-6C4A-B70C-BF00C8A69B5F}"/>
              </a:ext>
            </a:extLst>
          </p:cNvPr>
          <p:cNvSpPr txBox="1"/>
          <p:nvPr/>
        </p:nvSpPr>
        <p:spPr>
          <a:xfrm>
            <a:off x="2649537" y="3622179"/>
            <a:ext cx="928688"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Structurer</a:t>
            </a:r>
          </a:p>
        </p:txBody>
      </p:sp>
      <p:sp>
        <p:nvSpPr>
          <p:cNvPr id="5" name="ZoneTexte 4">
            <a:extLst>
              <a:ext uri="{FF2B5EF4-FFF2-40B4-BE49-F238E27FC236}">
                <a16:creationId xmlns:a16="http://schemas.microsoft.com/office/drawing/2014/main" id="{A8EA6319-9F36-BA47-BB5C-2E0F1A896A2E}"/>
              </a:ext>
            </a:extLst>
          </p:cNvPr>
          <p:cNvSpPr txBox="1"/>
          <p:nvPr/>
        </p:nvSpPr>
        <p:spPr>
          <a:xfrm>
            <a:off x="3952875" y="4515941"/>
            <a:ext cx="947737"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Construire</a:t>
            </a:r>
          </a:p>
        </p:txBody>
      </p:sp>
      <p:sp>
        <p:nvSpPr>
          <p:cNvPr id="6" name="ZoneTexte 5">
            <a:extLst>
              <a:ext uri="{FF2B5EF4-FFF2-40B4-BE49-F238E27FC236}">
                <a16:creationId xmlns:a16="http://schemas.microsoft.com/office/drawing/2014/main" id="{A5E1F7AD-2124-004C-BC09-B1549900E032}"/>
              </a:ext>
            </a:extLst>
          </p:cNvPr>
          <p:cNvSpPr txBox="1"/>
          <p:nvPr/>
        </p:nvSpPr>
        <p:spPr>
          <a:xfrm>
            <a:off x="4543425" y="3622179"/>
            <a:ext cx="2249487" cy="307975"/>
          </a:xfrm>
          <a:prstGeom prst="rect">
            <a:avLst/>
          </a:prstGeom>
          <a:solidFill>
            <a:schemeClr val="bg1">
              <a:lumMod val="85000"/>
            </a:schemeClr>
          </a:solidFill>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fr-FR" sz="1400">
                <a:solidFill>
                  <a:srgbClr val="C00000"/>
                </a:solidFill>
                <a:latin typeface="Calibri" charset="0"/>
              </a:rPr>
              <a:t>Evaluer / Contrôler / Vérifier</a:t>
            </a:r>
          </a:p>
        </p:txBody>
      </p:sp>
      <p:sp>
        <p:nvSpPr>
          <p:cNvPr id="7" name="ZoneTexte 6">
            <a:extLst>
              <a:ext uri="{FF2B5EF4-FFF2-40B4-BE49-F238E27FC236}">
                <a16:creationId xmlns:a16="http://schemas.microsoft.com/office/drawing/2014/main" id="{88752F30-B0B2-C042-AA9C-C766E842A715}"/>
              </a:ext>
            </a:extLst>
          </p:cNvPr>
          <p:cNvSpPr txBox="1"/>
          <p:nvPr/>
        </p:nvSpPr>
        <p:spPr>
          <a:xfrm>
            <a:off x="7402512" y="2410916"/>
            <a:ext cx="908050"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Maintenir</a:t>
            </a:r>
          </a:p>
        </p:txBody>
      </p:sp>
    </p:spTree>
    <p:extLst>
      <p:ext uri="{BB962C8B-B14F-4D97-AF65-F5344CB8AC3E}">
        <p14:creationId xmlns:p14="http://schemas.microsoft.com/office/powerpoint/2010/main" val="1631146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44356" y="3658284"/>
            <a:ext cx="7648575" cy="182654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60740" y="1729617"/>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3017384" y="2683724"/>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51890" y="1729616"/>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75584" y="4038907"/>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891170" y="462640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737885" y="5106520"/>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13288" y="4351846"/>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08750" y="3627983"/>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
        <p:nvSpPr>
          <p:cNvPr id="11" name="Rectangle à coins arrondis 11">
            <a:extLst>
              <a:ext uri="{FF2B5EF4-FFF2-40B4-BE49-F238E27FC236}">
                <a16:creationId xmlns:a16="http://schemas.microsoft.com/office/drawing/2014/main" id="{555A0911-4AB7-044C-84AA-B56A141E79CF}"/>
              </a:ext>
            </a:extLst>
          </p:cNvPr>
          <p:cNvSpPr/>
          <p:nvPr/>
        </p:nvSpPr>
        <p:spPr>
          <a:xfrm>
            <a:off x="744356" y="2936676"/>
            <a:ext cx="2146814"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err="1">
                <a:solidFill>
                  <a:schemeClr val="bg1"/>
                </a:solidFill>
              </a:rPr>
              <a:t>Think</a:t>
            </a:r>
            <a:endParaRPr lang="fr-FR" sz="1600" dirty="0">
              <a:solidFill>
                <a:schemeClr val="bg1"/>
              </a:solidFill>
            </a:endParaRPr>
          </a:p>
        </p:txBody>
      </p:sp>
      <p:sp>
        <p:nvSpPr>
          <p:cNvPr id="12" name="Rectangle à coins arrondis 11">
            <a:extLst>
              <a:ext uri="{FF2B5EF4-FFF2-40B4-BE49-F238E27FC236}">
                <a16:creationId xmlns:a16="http://schemas.microsoft.com/office/drawing/2014/main" id="{4BEA5C8D-5C1D-014A-8B27-F1015E907018}"/>
              </a:ext>
            </a:extLst>
          </p:cNvPr>
          <p:cNvSpPr/>
          <p:nvPr/>
        </p:nvSpPr>
        <p:spPr>
          <a:xfrm>
            <a:off x="3131840" y="1988840"/>
            <a:ext cx="2219655"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Design / </a:t>
            </a:r>
            <a:r>
              <a:rPr lang="fr-FR" sz="1600" dirty="0" err="1">
                <a:solidFill>
                  <a:schemeClr val="bg1"/>
                </a:solidFill>
              </a:rPr>
              <a:t>Build</a:t>
            </a:r>
            <a:endParaRPr lang="fr-FR" sz="1600" dirty="0">
              <a:solidFill>
                <a:schemeClr val="bg1"/>
              </a:solidFill>
            </a:endParaRPr>
          </a:p>
        </p:txBody>
      </p:sp>
      <p:sp>
        <p:nvSpPr>
          <p:cNvPr id="13" name="Rectangle à coins arrondis 11">
            <a:extLst>
              <a:ext uri="{FF2B5EF4-FFF2-40B4-BE49-F238E27FC236}">
                <a16:creationId xmlns:a16="http://schemas.microsoft.com/office/drawing/2014/main" id="{4CF07CF4-1FC7-B24E-8002-0F72716F164E}"/>
              </a:ext>
            </a:extLst>
          </p:cNvPr>
          <p:cNvSpPr/>
          <p:nvPr/>
        </p:nvSpPr>
        <p:spPr>
          <a:xfrm>
            <a:off x="5578104" y="2962059"/>
            <a:ext cx="2715909"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RUN</a:t>
            </a:r>
          </a:p>
        </p:txBody>
      </p:sp>
    </p:spTree>
    <p:extLst>
      <p:ext uri="{BB962C8B-B14F-4D97-AF65-F5344CB8AC3E}">
        <p14:creationId xmlns:p14="http://schemas.microsoft.com/office/powerpoint/2010/main" val="2512022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AC85CCAE-3F5B-D545-80AD-29BC53FEE6E2}"/>
              </a:ext>
            </a:extLst>
          </p:cNvPr>
          <p:cNvSpPr/>
          <p:nvPr/>
        </p:nvSpPr>
        <p:spPr bwMode="auto">
          <a:xfrm>
            <a:off x="454468" y="1309689"/>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bg1">
                <a:lumMod val="5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3" name="Rectangle à coins arrondis 7">
            <a:extLst>
              <a:ext uri="{FF2B5EF4-FFF2-40B4-BE49-F238E27FC236}">
                <a16:creationId xmlns:a16="http://schemas.microsoft.com/office/drawing/2014/main" id="{C9C753D6-4F3E-324F-A375-57AFCFB98961}"/>
              </a:ext>
            </a:extLst>
          </p:cNvPr>
          <p:cNvSpPr/>
          <p:nvPr/>
        </p:nvSpPr>
        <p:spPr>
          <a:xfrm>
            <a:off x="1795524" y="2983458"/>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Ingénierie</a:t>
            </a:r>
          </a:p>
        </p:txBody>
      </p:sp>
      <p:sp>
        <p:nvSpPr>
          <p:cNvPr id="4" name="Rectangle à coins arrondis 8">
            <a:extLst>
              <a:ext uri="{FF2B5EF4-FFF2-40B4-BE49-F238E27FC236}">
                <a16:creationId xmlns:a16="http://schemas.microsoft.com/office/drawing/2014/main" id="{80B2186E-159A-2E47-B9C1-A5BFF68BB762}"/>
              </a:ext>
            </a:extLst>
          </p:cNvPr>
          <p:cNvSpPr/>
          <p:nvPr/>
        </p:nvSpPr>
        <p:spPr>
          <a:xfrm>
            <a:off x="4436549" y="2626499"/>
            <a:ext cx="1703332"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Validation</a:t>
            </a:r>
          </a:p>
          <a:p>
            <a:pPr algn="ctr"/>
            <a:r>
              <a:rPr lang="fr-FR" sz="1600" dirty="0">
                <a:solidFill>
                  <a:schemeClr val="bg1"/>
                </a:solidFill>
              </a:rPr>
              <a:t>&amp; Audit</a:t>
            </a:r>
          </a:p>
        </p:txBody>
      </p:sp>
      <p:sp>
        <p:nvSpPr>
          <p:cNvPr id="5" name="Rectangle à coins arrondis 9">
            <a:extLst>
              <a:ext uri="{FF2B5EF4-FFF2-40B4-BE49-F238E27FC236}">
                <a16:creationId xmlns:a16="http://schemas.microsoft.com/office/drawing/2014/main" id="{8C564E79-9893-204F-A00A-ECE08C73991E}"/>
              </a:ext>
            </a:extLst>
          </p:cNvPr>
          <p:cNvSpPr/>
          <p:nvPr/>
        </p:nvSpPr>
        <p:spPr>
          <a:xfrm>
            <a:off x="5933021" y="1605156"/>
            <a:ext cx="141202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6" name="Rectangle à coins arrondis 10">
            <a:extLst>
              <a:ext uri="{FF2B5EF4-FFF2-40B4-BE49-F238E27FC236}">
                <a16:creationId xmlns:a16="http://schemas.microsoft.com/office/drawing/2014/main" id="{3665E30E-89E2-BC44-B4E4-1104D54CE98C}"/>
              </a:ext>
            </a:extLst>
          </p:cNvPr>
          <p:cNvSpPr/>
          <p:nvPr/>
        </p:nvSpPr>
        <p:spPr>
          <a:xfrm>
            <a:off x="7219148" y="653935"/>
            <a:ext cx="1461405"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p:txBody>
      </p:sp>
      <p:sp>
        <p:nvSpPr>
          <p:cNvPr id="7" name="Rectangle à coins arrondis 11">
            <a:extLst>
              <a:ext uri="{FF2B5EF4-FFF2-40B4-BE49-F238E27FC236}">
                <a16:creationId xmlns:a16="http://schemas.microsoft.com/office/drawing/2014/main" id="{9147CA57-A05E-7E40-A59E-5407FCCAA751}"/>
              </a:ext>
            </a:extLst>
          </p:cNvPr>
          <p:cNvSpPr/>
          <p:nvPr/>
        </p:nvSpPr>
        <p:spPr>
          <a:xfrm>
            <a:off x="408781" y="1242218"/>
            <a:ext cx="208348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Gouvernance, Risque, Conformité</a:t>
            </a:r>
          </a:p>
        </p:txBody>
      </p:sp>
      <p:sp>
        <p:nvSpPr>
          <p:cNvPr id="8" name="Espace réservé du contenu 3">
            <a:extLst>
              <a:ext uri="{FF2B5EF4-FFF2-40B4-BE49-F238E27FC236}">
                <a16:creationId xmlns:a16="http://schemas.microsoft.com/office/drawing/2014/main" id="{FCA61967-AC22-CB4A-9A46-557EE0C5373B}"/>
              </a:ext>
            </a:extLst>
          </p:cNvPr>
          <p:cNvSpPr txBox="1">
            <a:spLocks/>
          </p:cNvSpPr>
          <p:nvPr/>
        </p:nvSpPr>
        <p:spPr bwMode="auto">
          <a:xfrm>
            <a:off x="415687" y="3345398"/>
            <a:ext cx="19542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Chef de projet</a:t>
            </a:r>
          </a:p>
          <a:p>
            <a:pPr>
              <a:buClr>
                <a:schemeClr val="accent2"/>
              </a:buClr>
              <a:buFont typeface="Wingdings" pitchFamily="2" charset="2"/>
              <a:buChar char="§"/>
            </a:pPr>
            <a:r>
              <a:rPr lang="fr-FR" altLang="fr-FR" sz="1200" dirty="0">
                <a:solidFill>
                  <a:srgbClr val="595959"/>
                </a:solidFill>
              </a:rPr>
              <a:t>Architecte IT</a:t>
            </a:r>
          </a:p>
          <a:p>
            <a:pPr>
              <a:buClr>
                <a:schemeClr val="accent2"/>
              </a:buClr>
              <a:buFont typeface="Wingdings" pitchFamily="2" charset="2"/>
              <a:buChar char="§"/>
            </a:pPr>
            <a:r>
              <a:rPr lang="fr-FR" altLang="fr-FR" sz="1200" dirty="0">
                <a:solidFill>
                  <a:srgbClr val="595959"/>
                </a:solidFill>
              </a:rPr>
              <a:t>Architecte réseau</a:t>
            </a:r>
          </a:p>
          <a:p>
            <a:pPr>
              <a:buClr>
                <a:schemeClr val="accent2"/>
              </a:buClr>
              <a:buFont typeface="Wingdings" pitchFamily="2" charset="2"/>
              <a:buChar char="§"/>
            </a:pPr>
            <a:r>
              <a:rPr lang="fr-FR" altLang="fr-FR" sz="1200" dirty="0">
                <a:solidFill>
                  <a:srgbClr val="595959"/>
                </a:solidFill>
              </a:rPr>
              <a:t>Intégrateur de sécurité</a:t>
            </a:r>
          </a:p>
          <a:p>
            <a:pPr>
              <a:buClr>
                <a:schemeClr val="accent2"/>
              </a:buClr>
              <a:buFont typeface="Wingdings" pitchFamily="2" charset="2"/>
              <a:buChar char="§"/>
            </a:pPr>
            <a:r>
              <a:rPr lang="fr-FR" altLang="fr-FR" sz="1200" dirty="0">
                <a:solidFill>
                  <a:srgbClr val="595959"/>
                </a:solidFill>
              </a:rPr>
              <a:t>Expert solutions</a:t>
            </a:r>
          </a:p>
          <a:p>
            <a:pPr>
              <a:buClr>
                <a:schemeClr val="accent2"/>
              </a:buClr>
              <a:buFont typeface="Wingdings" pitchFamily="2" charset="2"/>
              <a:buChar char="§"/>
            </a:pPr>
            <a:endParaRPr lang="fr-FR" altLang="fr-FR" sz="1200" dirty="0">
              <a:solidFill>
                <a:srgbClr val="595959"/>
              </a:solidFill>
            </a:endParaRPr>
          </a:p>
        </p:txBody>
      </p:sp>
      <p:sp>
        <p:nvSpPr>
          <p:cNvPr id="9" name="Espace réservé du contenu 3">
            <a:extLst>
              <a:ext uri="{FF2B5EF4-FFF2-40B4-BE49-F238E27FC236}">
                <a16:creationId xmlns:a16="http://schemas.microsoft.com/office/drawing/2014/main" id="{2DF41035-D96F-1F4E-B87F-49F4372FB999}"/>
              </a:ext>
            </a:extLst>
          </p:cNvPr>
          <p:cNvSpPr txBox="1">
            <a:spLocks/>
          </p:cNvSpPr>
          <p:nvPr/>
        </p:nvSpPr>
        <p:spPr bwMode="auto">
          <a:xfrm>
            <a:off x="4969894" y="343455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10" name="Espace réservé du contenu 3">
            <a:extLst>
              <a:ext uri="{FF2B5EF4-FFF2-40B4-BE49-F238E27FC236}">
                <a16:creationId xmlns:a16="http://schemas.microsoft.com/office/drawing/2014/main" id="{E029D116-68F7-3546-96F0-D3AA891E8AF5}"/>
              </a:ext>
            </a:extLst>
          </p:cNvPr>
          <p:cNvSpPr txBox="1">
            <a:spLocks/>
          </p:cNvSpPr>
          <p:nvPr/>
        </p:nvSpPr>
        <p:spPr bwMode="auto">
          <a:xfrm>
            <a:off x="6346140" y="2490692"/>
            <a:ext cx="1803400"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11" name="Rectangle à coins arrondis 15">
            <a:extLst>
              <a:ext uri="{FF2B5EF4-FFF2-40B4-BE49-F238E27FC236}">
                <a16:creationId xmlns:a16="http://schemas.microsoft.com/office/drawing/2014/main" id="{A7492512-E5D2-2D43-A34A-1B42FB274E8E}"/>
              </a:ext>
            </a:extLst>
          </p:cNvPr>
          <p:cNvSpPr/>
          <p:nvPr/>
        </p:nvSpPr>
        <p:spPr>
          <a:xfrm>
            <a:off x="6860150" y="4421045"/>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12" name="Espace réservé du contenu 3">
            <a:extLst>
              <a:ext uri="{FF2B5EF4-FFF2-40B4-BE49-F238E27FC236}">
                <a16:creationId xmlns:a16="http://schemas.microsoft.com/office/drawing/2014/main" id="{CE664193-EDF2-CA45-8F91-DEBA3EEF01E7}"/>
              </a:ext>
            </a:extLst>
          </p:cNvPr>
          <p:cNvSpPr txBox="1">
            <a:spLocks/>
          </p:cNvSpPr>
          <p:nvPr/>
        </p:nvSpPr>
        <p:spPr bwMode="auto">
          <a:xfrm>
            <a:off x="6958805" y="5050631"/>
            <a:ext cx="1803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13" name="Espace réservé du contenu 3">
            <a:extLst>
              <a:ext uri="{FF2B5EF4-FFF2-40B4-BE49-F238E27FC236}">
                <a16:creationId xmlns:a16="http://schemas.microsoft.com/office/drawing/2014/main" id="{688B31FA-A4C3-014C-B9C8-8435697A6D88}"/>
              </a:ext>
            </a:extLst>
          </p:cNvPr>
          <p:cNvSpPr txBox="1">
            <a:spLocks/>
          </p:cNvSpPr>
          <p:nvPr/>
        </p:nvSpPr>
        <p:spPr bwMode="auto">
          <a:xfrm>
            <a:off x="7591414" y="1626854"/>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sp>
        <p:nvSpPr>
          <p:cNvPr id="14" name="Espace réservé du contenu 3">
            <a:extLst>
              <a:ext uri="{FF2B5EF4-FFF2-40B4-BE49-F238E27FC236}">
                <a16:creationId xmlns:a16="http://schemas.microsoft.com/office/drawing/2014/main" id="{B181ECA3-0B76-434F-8744-4FD605C17640}"/>
              </a:ext>
            </a:extLst>
          </p:cNvPr>
          <p:cNvSpPr txBox="1">
            <a:spLocks/>
          </p:cNvSpPr>
          <p:nvPr/>
        </p:nvSpPr>
        <p:spPr bwMode="auto">
          <a:xfrm>
            <a:off x="2645051" y="1097265"/>
            <a:ext cx="1803400" cy="1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
            </a:pPr>
            <a:r>
              <a:rPr lang="fr-FR" sz="1200" dirty="0"/>
              <a:t>RSSI</a:t>
            </a:r>
          </a:p>
          <a:p>
            <a:pPr>
              <a:buClr>
                <a:schemeClr val="accent2"/>
              </a:buClr>
              <a:buFont typeface="Wingdings" pitchFamily="2" charset="2"/>
              <a:buChar char="§"/>
            </a:pPr>
            <a:r>
              <a:rPr lang="fr-FR" sz="1200" dirty="0"/>
              <a:t>Juriste</a:t>
            </a:r>
          </a:p>
          <a:p>
            <a:pPr>
              <a:buClr>
                <a:schemeClr val="accent2"/>
              </a:buClr>
              <a:buFont typeface="Wingdings" pitchFamily="2" charset="2"/>
              <a:buChar char="§"/>
            </a:pPr>
            <a:r>
              <a:rPr lang="fr-FR" sz="1200" dirty="0"/>
              <a:t>Risk-manager</a:t>
            </a:r>
          </a:p>
          <a:p>
            <a:pPr>
              <a:buClr>
                <a:schemeClr val="accent2"/>
              </a:buClr>
              <a:buFont typeface="Wingdings" pitchFamily="2" charset="2"/>
              <a:buChar char="§"/>
            </a:pPr>
            <a:r>
              <a:rPr lang="fr-FR" sz="1200" dirty="0"/>
              <a:t>Spécialiste SMSI</a:t>
            </a:r>
          </a:p>
          <a:p>
            <a:pPr>
              <a:buClr>
                <a:schemeClr val="accent2"/>
              </a:buClr>
              <a:buFont typeface="Wingdings" pitchFamily="2" charset="2"/>
              <a:buChar char="§"/>
            </a:pPr>
            <a:r>
              <a:rPr lang="fr-FR" sz="1200" dirty="0"/>
              <a:t>Spécialiste référentiel d’entreprise</a:t>
            </a:r>
          </a:p>
        </p:txBody>
      </p:sp>
      <p:sp>
        <p:nvSpPr>
          <p:cNvPr id="15" name="Rectangle à coins arrondis 16">
            <a:extLst>
              <a:ext uri="{FF2B5EF4-FFF2-40B4-BE49-F238E27FC236}">
                <a16:creationId xmlns:a16="http://schemas.microsoft.com/office/drawing/2014/main" id="{65DC6577-650E-FD4B-AC71-6064BAC3A77C}"/>
              </a:ext>
            </a:extLst>
          </p:cNvPr>
          <p:cNvSpPr/>
          <p:nvPr/>
        </p:nvSpPr>
        <p:spPr>
          <a:xfrm>
            <a:off x="3682002" y="4165317"/>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Intégration</a:t>
            </a:r>
          </a:p>
        </p:txBody>
      </p:sp>
      <p:sp>
        <p:nvSpPr>
          <p:cNvPr id="16" name="Rectangle à coins arrondis 16">
            <a:extLst>
              <a:ext uri="{FF2B5EF4-FFF2-40B4-BE49-F238E27FC236}">
                <a16:creationId xmlns:a16="http://schemas.microsoft.com/office/drawing/2014/main" id="{0A63F54C-32AD-8049-973A-92E06FBB23E8}"/>
              </a:ext>
            </a:extLst>
          </p:cNvPr>
          <p:cNvSpPr/>
          <p:nvPr/>
        </p:nvSpPr>
        <p:spPr>
          <a:xfrm>
            <a:off x="2903530" y="5406971"/>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Développement</a:t>
            </a:r>
          </a:p>
        </p:txBody>
      </p:sp>
      <p:sp>
        <p:nvSpPr>
          <p:cNvPr id="18" name="Espace réservé du contenu 3">
            <a:extLst>
              <a:ext uri="{FF2B5EF4-FFF2-40B4-BE49-F238E27FC236}">
                <a16:creationId xmlns:a16="http://schemas.microsoft.com/office/drawing/2014/main" id="{8F820601-417B-524C-8F2A-238B3E32D744}"/>
              </a:ext>
            </a:extLst>
          </p:cNvPr>
          <p:cNvSpPr txBox="1">
            <a:spLocks/>
          </p:cNvSpPr>
          <p:nvPr/>
        </p:nvSpPr>
        <p:spPr bwMode="auto">
          <a:xfrm>
            <a:off x="3147206" y="60845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Développement  sécurisé </a:t>
            </a:r>
          </a:p>
          <a:p>
            <a:pPr>
              <a:buClr>
                <a:schemeClr val="accent2"/>
              </a:buClr>
              <a:buFont typeface="Wingdings" pitchFamily="2" charset="2"/>
              <a:buChar char="§"/>
            </a:pPr>
            <a:r>
              <a:rPr lang="fr-FR" altLang="fr-FR" sz="1200" dirty="0">
                <a:solidFill>
                  <a:srgbClr val="595959"/>
                </a:solidFill>
              </a:rPr>
              <a:t>Développement  de sécurité</a:t>
            </a:r>
          </a:p>
          <a:p>
            <a:pPr marL="0" indent="0">
              <a:buClr>
                <a:schemeClr val="accent2"/>
              </a:buClr>
              <a:buNone/>
            </a:pPr>
            <a:endParaRPr lang="fr-FR" altLang="fr-FR" sz="1200" dirty="0">
              <a:solidFill>
                <a:srgbClr val="595959"/>
              </a:solidFill>
            </a:endParaRPr>
          </a:p>
        </p:txBody>
      </p:sp>
      <p:sp>
        <p:nvSpPr>
          <p:cNvPr id="19" name="Espace réservé du contenu 3">
            <a:extLst>
              <a:ext uri="{FF2B5EF4-FFF2-40B4-BE49-F238E27FC236}">
                <a16:creationId xmlns:a16="http://schemas.microsoft.com/office/drawing/2014/main" id="{5D84B221-0BD8-FF49-AC34-D995C336929A}"/>
              </a:ext>
            </a:extLst>
          </p:cNvPr>
          <p:cNvSpPr txBox="1">
            <a:spLocks/>
          </p:cNvSpPr>
          <p:nvPr/>
        </p:nvSpPr>
        <p:spPr bwMode="auto">
          <a:xfrm>
            <a:off x="4308265" y="48758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Ingénieur Intégration</a:t>
            </a:r>
          </a:p>
          <a:p>
            <a:pPr marL="0" indent="0">
              <a:buClr>
                <a:schemeClr val="accent2"/>
              </a:buClr>
              <a:buNone/>
            </a:pPr>
            <a:endParaRPr lang="fr-FR" altLang="fr-FR" sz="1200" dirty="0">
              <a:solidFill>
                <a:srgbClr val="595959"/>
              </a:solidFill>
            </a:endParaRPr>
          </a:p>
        </p:txBody>
      </p:sp>
      <p:sp>
        <p:nvSpPr>
          <p:cNvPr id="20" name="Rectangle 19">
            <a:extLst>
              <a:ext uri="{FF2B5EF4-FFF2-40B4-BE49-F238E27FC236}">
                <a16:creationId xmlns:a16="http://schemas.microsoft.com/office/drawing/2014/main" id="{5A7FEA87-228E-3E4B-965D-299FA0B9B935}"/>
              </a:ext>
            </a:extLst>
          </p:cNvPr>
          <p:cNvSpPr/>
          <p:nvPr/>
        </p:nvSpPr>
        <p:spPr>
          <a:xfrm>
            <a:off x="370718" y="208089"/>
            <a:ext cx="2044149" cy="461665"/>
          </a:xfrm>
          <a:prstGeom prst="rect">
            <a:avLst/>
          </a:prstGeom>
        </p:spPr>
        <p:txBody>
          <a:bodyPr wrap="none">
            <a:spAutoFit/>
          </a:bodyPr>
          <a:lstStyle/>
          <a:p>
            <a:r>
              <a:rPr lang="fr-FR" dirty="0" err="1"/>
              <a:t>img-metierslist</a:t>
            </a:r>
            <a:endParaRPr lang="fr-FR" dirty="0"/>
          </a:p>
        </p:txBody>
      </p:sp>
    </p:spTree>
    <p:extLst>
      <p:ext uri="{BB962C8B-B14F-4D97-AF65-F5344CB8AC3E}">
        <p14:creationId xmlns:p14="http://schemas.microsoft.com/office/powerpoint/2010/main" val="3859165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C7080E2-06D9-B648-93FA-50AB4C1AFBA8}"/>
              </a:ext>
            </a:extLst>
          </p:cNvPr>
          <p:cNvSpPr txBox="1">
            <a:spLocks noChangeArrowheads="1"/>
          </p:cNvSpPr>
          <p:nvPr/>
        </p:nvSpPr>
        <p:spPr bwMode="auto">
          <a:xfrm>
            <a:off x="5595185" y="1465960"/>
            <a:ext cx="2540957"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latin typeface="+mn-lt"/>
                <a:ea typeface="ＭＳ Ｐゴシック" pitchFamily="34" charset="-128"/>
              </a:rPr>
              <a:t>Contrôler, Surveiller &amp; Réagir  </a:t>
            </a:r>
          </a:p>
          <a:p>
            <a:pPr algn="ctr" eaLnBrk="1" hangingPunct="1">
              <a:defRPr/>
            </a:pPr>
            <a:r>
              <a:rPr lang="fr-FR" altLang="fr-FR" sz="1400" dirty="0">
                <a:latin typeface="+mn-lt"/>
                <a:ea typeface="ＭＳ Ｐゴシック" pitchFamily="34" charset="-128"/>
              </a:rPr>
              <a:t>aux évènements cyber dans l’espace digital de l’entreprise</a:t>
            </a:r>
          </a:p>
        </p:txBody>
      </p:sp>
      <p:grpSp>
        <p:nvGrpSpPr>
          <p:cNvPr id="5" name="Groupe 4">
            <a:extLst>
              <a:ext uri="{FF2B5EF4-FFF2-40B4-BE49-F238E27FC236}">
                <a16:creationId xmlns:a16="http://schemas.microsoft.com/office/drawing/2014/main" id="{1243A33D-2197-7648-A83A-A6310CBF41AD}"/>
              </a:ext>
            </a:extLst>
          </p:cNvPr>
          <p:cNvGrpSpPr/>
          <p:nvPr/>
        </p:nvGrpSpPr>
        <p:grpSpPr>
          <a:xfrm>
            <a:off x="4084738" y="4256853"/>
            <a:ext cx="4936389" cy="827058"/>
            <a:chOff x="1009227" y="2241903"/>
            <a:chExt cx="4936389" cy="827057"/>
          </a:xfrm>
        </p:grpSpPr>
        <p:pic>
          <p:nvPicPr>
            <p:cNvPr id="6" name="Picture 7" descr="C:\Users\Fcdw3504\Desktop\crime_analyst_icon_242x174px.png">
              <a:extLst>
                <a:ext uri="{FF2B5EF4-FFF2-40B4-BE49-F238E27FC236}">
                  <a16:creationId xmlns:a16="http://schemas.microsoft.com/office/drawing/2014/main" id="{F20A6083-2EF5-9A40-9682-F13E30232653}"/>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5F6B43-2BBA-8849-9AAA-4FC36585FE5C}"/>
                </a:ext>
              </a:extLst>
            </p:cNvPr>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8" name="ZoneTexte 7">
              <a:extLst>
                <a:ext uri="{FF2B5EF4-FFF2-40B4-BE49-F238E27FC236}">
                  <a16:creationId xmlns:a16="http://schemas.microsoft.com/office/drawing/2014/main" id="{54741F4E-68C2-864E-B693-5F3AA25A711D}"/>
                </a:ext>
              </a:extLst>
            </p:cNvPr>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9" name="Rectangle à coins arrondis 10">
              <a:extLst>
                <a:ext uri="{FF2B5EF4-FFF2-40B4-BE49-F238E27FC236}">
                  <a16:creationId xmlns:a16="http://schemas.microsoft.com/office/drawing/2014/main" id="{E1C9C515-5E44-C148-93B3-45D58109796F}"/>
                </a:ext>
              </a:extLst>
            </p:cNvPr>
            <p:cNvSpPr/>
            <p:nvPr/>
          </p:nvSpPr>
          <p:spPr>
            <a:xfrm>
              <a:off x="1009227" y="2242206"/>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0" name="Groupe 9">
            <a:extLst>
              <a:ext uri="{FF2B5EF4-FFF2-40B4-BE49-F238E27FC236}">
                <a16:creationId xmlns:a16="http://schemas.microsoft.com/office/drawing/2014/main" id="{873A3EFE-D795-6C44-8523-DC7BADF3AEBA}"/>
              </a:ext>
            </a:extLst>
          </p:cNvPr>
          <p:cNvGrpSpPr/>
          <p:nvPr/>
        </p:nvGrpSpPr>
        <p:grpSpPr>
          <a:xfrm>
            <a:off x="24149" y="3221242"/>
            <a:ext cx="4936389" cy="830151"/>
            <a:chOff x="980187" y="3193550"/>
            <a:chExt cx="4936389" cy="830151"/>
          </a:xfrm>
        </p:grpSpPr>
        <p:sp>
          <p:nvSpPr>
            <p:cNvPr id="11" name="Rectangle 10">
              <a:extLst>
                <a:ext uri="{FF2B5EF4-FFF2-40B4-BE49-F238E27FC236}">
                  <a16:creationId xmlns:a16="http://schemas.microsoft.com/office/drawing/2014/main" id="{7718D74D-9C98-E146-99A3-A7C5C70C8A1B}"/>
                </a:ext>
              </a:extLst>
            </p:cNvPr>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2" name="ZoneTexte 11">
              <a:extLst>
                <a:ext uri="{FF2B5EF4-FFF2-40B4-BE49-F238E27FC236}">
                  <a16:creationId xmlns:a16="http://schemas.microsoft.com/office/drawing/2014/main" id="{B312D4FE-10A9-F243-ABC4-0E2FFB79ADD1}"/>
                </a:ext>
              </a:extLst>
            </p:cNvPr>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des vulnérabilités</a:t>
              </a:r>
            </a:p>
            <a:p>
              <a:r>
                <a:rPr lang="fr-FR" sz="1400" dirty="0" err="1">
                  <a:solidFill>
                    <a:schemeClr val="bg1">
                      <a:lumMod val="50000"/>
                    </a:schemeClr>
                  </a:solidFill>
                  <a:latin typeface="+mn-lt"/>
                </a:rPr>
                <a:t>Pentest</a:t>
              </a:r>
              <a:r>
                <a:rPr lang="fr-FR" sz="1400" dirty="0">
                  <a:solidFill>
                    <a:schemeClr val="bg1">
                      <a:lumMod val="50000"/>
                    </a:schemeClr>
                  </a:solidFill>
                  <a:latin typeface="+mn-lt"/>
                </a:rPr>
                <a:t>,, Analyste Sécurité …</a:t>
              </a:r>
            </a:p>
          </p:txBody>
        </p:sp>
        <p:sp>
          <p:nvSpPr>
            <p:cNvPr id="13" name="Rectangle à coins arrondis 15">
              <a:extLst>
                <a:ext uri="{FF2B5EF4-FFF2-40B4-BE49-F238E27FC236}">
                  <a16:creationId xmlns:a16="http://schemas.microsoft.com/office/drawing/2014/main" id="{66A378BB-378C-F347-8CE0-A2B35D6B1B3D}"/>
                </a:ext>
              </a:extLst>
            </p:cNvPr>
            <p:cNvSpPr/>
            <p:nvPr/>
          </p:nvSpPr>
          <p:spPr>
            <a:xfrm>
              <a:off x="980187" y="3193550"/>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14" name="Rectangle à coins arrondis 34">
            <a:extLst>
              <a:ext uri="{FF2B5EF4-FFF2-40B4-BE49-F238E27FC236}">
                <a16:creationId xmlns:a16="http://schemas.microsoft.com/office/drawing/2014/main" id="{A616A7DB-6F87-F545-A6DF-0419E76F56F2}"/>
              </a:ext>
            </a:extLst>
          </p:cNvPr>
          <p:cNvSpPr/>
          <p:nvPr/>
        </p:nvSpPr>
        <p:spPr>
          <a:xfrm>
            <a:off x="5159770" y="1046419"/>
            <a:ext cx="3459852" cy="340519"/>
          </a:xfrm>
          <a:prstGeom prst="roundRect">
            <a:avLst/>
          </a:prstGeom>
          <a:solidFill>
            <a:schemeClr val="bg1">
              <a:lumMod val="95000"/>
            </a:schemeClr>
          </a:solidFill>
          <a:ln>
            <a:solidFill>
              <a:schemeClr val="accent2"/>
            </a:solidFill>
          </a:ln>
        </p:spPr>
        <p:txBody>
          <a:bodyPr wrap="square">
            <a:spAutoFit/>
          </a:bodyPr>
          <a:lstStyle/>
          <a:p>
            <a:pPr algn="ctr"/>
            <a:r>
              <a:rPr lang="fr-FR" sz="1400" dirty="0">
                <a:solidFill>
                  <a:schemeClr val="accent2"/>
                </a:solidFill>
                <a:latin typeface="Arial Rounded MT Bold" panose="020F0704030504030204" pitchFamily="34" charset="77"/>
              </a:rPr>
              <a:t>Opérations de Cybersécurité</a:t>
            </a:r>
          </a:p>
        </p:txBody>
      </p:sp>
      <p:pic>
        <p:nvPicPr>
          <p:cNvPr id="15" name="Picture 2" descr="C:\Users\Fcdw3504\Desktop\200px-Octicons-bug.svg.png">
            <a:extLst>
              <a:ext uri="{FF2B5EF4-FFF2-40B4-BE49-F238E27FC236}">
                <a16:creationId xmlns:a16="http://schemas.microsoft.com/office/drawing/2014/main" id="{56CFB181-F7FF-8D4B-84E8-A911CE5A0604}"/>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872" y="3370992"/>
            <a:ext cx="396106" cy="5525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8">
            <a:extLst>
              <a:ext uri="{FF2B5EF4-FFF2-40B4-BE49-F238E27FC236}">
                <a16:creationId xmlns:a16="http://schemas.microsoft.com/office/drawing/2014/main" id="{43677436-1A0C-A744-8BB8-88EFEDA1F8BE}"/>
              </a:ext>
            </a:extLst>
          </p:cNvPr>
          <p:cNvSpPr/>
          <p:nvPr/>
        </p:nvSpPr>
        <p:spPr>
          <a:xfrm>
            <a:off x="127461" y="2285882"/>
            <a:ext cx="2246234"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 Validation</a:t>
            </a:r>
          </a:p>
          <a:p>
            <a:pPr algn="ctr"/>
            <a:r>
              <a:rPr lang="fr-FR" sz="1600" dirty="0">
                <a:solidFill>
                  <a:schemeClr val="bg1"/>
                </a:solidFill>
              </a:rPr>
              <a:t>&amp; Audit</a:t>
            </a:r>
          </a:p>
        </p:txBody>
      </p:sp>
      <p:sp>
        <p:nvSpPr>
          <p:cNvPr id="17" name="Rectangle à coins arrondis 9">
            <a:extLst>
              <a:ext uri="{FF2B5EF4-FFF2-40B4-BE49-F238E27FC236}">
                <a16:creationId xmlns:a16="http://schemas.microsoft.com/office/drawing/2014/main" id="{E2C4BE2C-F024-5640-AF9E-663DCF48390C}"/>
              </a:ext>
            </a:extLst>
          </p:cNvPr>
          <p:cNvSpPr/>
          <p:nvPr/>
        </p:nvSpPr>
        <p:spPr>
          <a:xfrm>
            <a:off x="5159369" y="3240141"/>
            <a:ext cx="1803399"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18" name="Rectangle à coins arrondis 10">
            <a:extLst>
              <a:ext uri="{FF2B5EF4-FFF2-40B4-BE49-F238E27FC236}">
                <a16:creationId xmlns:a16="http://schemas.microsoft.com/office/drawing/2014/main" id="{C82BAB71-F79F-0144-9A65-6E8A17FB2709}"/>
              </a:ext>
            </a:extLst>
          </p:cNvPr>
          <p:cNvSpPr/>
          <p:nvPr/>
        </p:nvSpPr>
        <p:spPr>
          <a:xfrm>
            <a:off x="7370144" y="3221241"/>
            <a:ext cx="1634189" cy="74477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a:p>
            <a:pPr algn="ctr"/>
            <a:r>
              <a:rPr lang="fr-FR" sz="1600" dirty="0">
                <a:solidFill>
                  <a:schemeClr val="bg1"/>
                </a:solidFill>
              </a:rPr>
              <a:t>Sur incident</a:t>
            </a:r>
          </a:p>
        </p:txBody>
      </p:sp>
      <p:sp>
        <p:nvSpPr>
          <p:cNvPr id="19" name="Espace réservé du contenu 3">
            <a:extLst>
              <a:ext uri="{FF2B5EF4-FFF2-40B4-BE49-F238E27FC236}">
                <a16:creationId xmlns:a16="http://schemas.microsoft.com/office/drawing/2014/main" id="{177A6DCF-20CD-CB40-AD95-1E697BAF0DA7}"/>
              </a:ext>
            </a:extLst>
          </p:cNvPr>
          <p:cNvSpPr txBox="1">
            <a:spLocks/>
          </p:cNvSpPr>
          <p:nvPr/>
        </p:nvSpPr>
        <p:spPr bwMode="auto">
          <a:xfrm>
            <a:off x="103219" y="153409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20" name="Espace réservé du contenu 3">
            <a:extLst>
              <a:ext uri="{FF2B5EF4-FFF2-40B4-BE49-F238E27FC236}">
                <a16:creationId xmlns:a16="http://schemas.microsoft.com/office/drawing/2014/main" id="{43D8F3E1-AF3F-A54D-ACAF-61251CF7230C}"/>
              </a:ext>
            </a:extLst>
          </p:cNvPr>
          <p:cNvSpPr txBox="1">
            <a:spLocks/>
          </p:cNvSpPr>
          <p:nvPr/>
        </p:nvSpPr>
        <p:spPr bwMode="auto">
          <a:xfrm>
            <a:off x="5129749" y="2501009"/>
            <a:ext cx="3583785"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21" name="Rectangle à coins arrondis 15">
            <a:extLst>
              <a:ext uri="{FF2B5EF4-FFF2-40B4-BE49-F238E27FC236}">
                <a16:creationId xmlns:a16="http://schemas.microsoft.com/office/drawing/2014/main" id="{B6E7419E-5BA7-BF42-A018-934D85990F9D}"/>
              </a:ext>
            </a:extLst>
          </p:cNvPr>
          <p:cNvSpPr/>
          <p:nvPr/>
        </p:nvSpPr>
        <p:spPr>
          <a:xfrm>
            <a:off x="2833705" y="2331259"/>
            <a:ext cx="1948799" cy="659931"/>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22" name="Espace réservé du contenu 3">
            <a:extLst>
              <a:ext uri="{FF2B5EF4-FFF2-40B4-BE49-F238E27FC236}">
                <a16:creationId xmlns:a16="http://schemas.microsoft.com/office/drawing/2014/main" id="{192093E1-BA39-AE48-9123-96F5BF3E7E9A}"/>
              </a:ext>
            </a:extLst>
          </p:cNvPr>
          <p:cNvSpPr txBox="1">
            <a:spLocks/>
          </p:cNvSpPr>
          <p:nvPr/>
        </p:nvSpPr>
        <p:spPr bwMode="auto">
          <a:xfrm>
            <a:off x="2833705" y="1758760"/>
            <a:ext cx="1803400" cy="6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25" name="Rectangle à coins arrondis 10">
            <a:extLst>
              <a:ext uri="{FF2B5EF4-FFF2-40B4-BE49-F238E27FC236}">
                <a16:creationId xmlns:a16="http://schemas.microsoft.com/office/drawing/2014/main" id="{C1229DB3-F0B3-6145-B9BB-BCA2BD5B6E1A}"/>
              </a:ext>
            </a:extLst>
          </p:cNvPr>
          <p:cNvSpPr/>
          <p:nvPr/>
        </p:nvSpPr>
        <p:spPr>
          <a:xfrm>
            <a:off x="2679280" y="4256853"/>
            <a:ext cx="1056125" cy="82675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Gestion de crise</a:t>
            </a:r>
          </a:p>
        </p:txBody>
      </p:sp>
      <p:sp>
        <p:nvSpPr>
          <p:cNvPr id="27" name="Espace réservé du contenu 3">
            <a:extLst>
              <a:ext uri="{FF2B5EF4-FFF2-40B4-BE49-F238E27FC236}">
                <a16:creationId xmlns:a16="http://schemas.microsoft.com/office/drawing/2014/main" id="{6153AC67-0072-9E47-8D69-FAB0796BE8A8}"/>
              </a:ext>
            </a:extLst>
          </p:cNvPr>
          <p:cNvSpPr txBox="1">
            <a:spLocks/>
          </p:cNvSpPr>
          <p:nvPr/>
        </p:nvSpPr>
        <p:spPr bwMode="auto">
          <a:xfrm>
            <a:off x="7343874" y="2445825"/>
            <a:ext cx="1716905" cy="7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cxnSp>
        <p:nvCxnSpPr>
          <p:cNvPr id="28" name="Connecteur en angle 27">
            <a:extLst>
              <a:ext uri="{FF2B5EF4-FFF2-40B4-BE49-F238E27FC236}">
                <a16:creationId xmlns:a16="http://schemas.microsoft.com/office/drawing/2014/main" id="{E00AEE25-38D3-1141-8274-FB63642FC020}"/>
              </a:ext>
            </a:extLst>
          </p:cNvPr>
          <p:cNvCxnSpPr>
            <a:cxnSpLocks/>
            <a:stCxn id="13" idx="2"/>
            <a:endCxn id="25" idx="1"/>
          </p:cNvCxnSpPr>
          <p:nvPr/>
        </p:nvCxnSpPr>
        <p:spPr>
          <a:xfrm rot="16200000" flipH="1">
            <a:off x="2274695" y="4265645"/>
            <a:ext cx="622234" cy="186936"/>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eur en angle 32">
            <a:extLst>
              <a:ext uri="{FF2B5EF4-FFF2-40B4-BE49-F238E27FC236}">
                <a16:creationId xmlns:a16="http://schemas.microsoft.com/office/drawing/2014/main" id="{A6423A48-B85F-8546-BB53-D33565ED650E}"/>
              </a:ext>
            </a:extLst>
          </p:cNvPr>
          <p:cNvCxnSpPr>
            <a:cxnSpLocks/>
            <a:stCxn id="9" idx="1"/>
            <a:endCxn id="25" idx="3"/>
          </p:cNvCxnSpPr>
          <p:nvPr/>
        </p:nvCxnSpPr>
        <p:spPr>
          <a:xfrm rot="10800000">
            <a:off x="3735406" y="4670230"/>
            <a:ext cx="349333" cy="30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05906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25152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25152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25152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25152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25152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isocèle 4">
            <a:extLst>
              <a:ext uri="{FF2B5EF4-FFF2-40B4-BE49-F238E27FC236}">
                <a16:creationId xmlns:a16="http://schemas.microsoft.com/office/drawing/2014/main" id="{4D409AED-F31C-864F-8AC7-34517CDE8399}"/>
              </a:ext>
            </a:extLst>
          </p:cNvPr>
          <p:cNvSpPr/>
          <p:nvPr/>
        </p:nvSpPr>
        <p:spPr>
          <a:xfrm>
            <a:off x="2699792" y="1340768"/>
            <a:ext cx="3955401" cy="3018413"/>
          </a:xfrm>
          <a:prstGeom prst="triangle">
            <a:avLst>
              <a:gd name="adj" fmla="val 49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Trapèze 6">
            <a:extLst>
              <a:ext uri="{FF2B5EF4-FFF2-40B4-BE49-F238E27FC236}">
                <a16:creationId xmlns:a16="http://schemas.microsoft.com/office/drawing/2014/main" id="{7B1D1205-3CA5-274E-84D5-FA8DA764BC5B}"/>
              </a:ext>
            </a:extLst>
          </p:cNvPr>
          <p:cNvSpPr/>
          <p:nvPr/>
        </p:nvSpPr>
        <p:spPr>
          <a:xfrm>
            <a:off x="2605348" y="2973263"/>
            <a:ext cx="4127840" cy="1496013"/>
          </a:xfrm>
          <a:prstGeom prst="trapezoid">
            <a:avLst>
              <a:gd name="adj" fmla="val 67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8" name="Trapèze 7">
            <a:extLst>
              <a:ext uri="{FF2B5EF4-FFF2-40B4-BE49-F238E27FC236}">
                <a16:creationId xmlns:a16="http://schemas.microsoft.com/office/drawing/2014/main" id="{C12B7473-D9A6-9949-982A-C6F1C90489C2}"/>
              </a:ext>
            </a:extLst>
          </p:cNvPr>
          <p:cNvSpPr/>
          <p:nvPr/>
        </p:nvSpPr>
        <p:spPr>
          <a:xfrm>
            <a:off x="1291440" y="4010229"/>
            <a:ext cx="6761535" cy="2390572"/>
          </a:xfrm>
          <a:prstGeom prst="trapezoid">
            <a:avLst>
              <a:gd name="adj" fmla="val 67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9" name="ZoneTexte 8">
            <a:extLst>
              <a:ext uri="{FF2B5EF4-FFF2-40B4-BE49-F238E27FC236}">
                <a16:creationId xmlns:a16="http://schemas.microsoft.com/office/drawing/2014/main" id="{D9515234-C300-E34E-B92F-48F9534F44F0}"/>
              </a:ext>
            </a:extLst>
          </p:cNvPr>
          <p:cNvSpPr txBox="1"/>
          <p:nvPr/>
        </p:nvSpPr>
        <p:spPr>
          <a:xfrm>
            <a:off x="3481262" y="4775198"/>
            <a:ext cx="2352777" cy="1054135"/>
          </a:xfrm>
          <a:prstGeom prst="rect">
            <a:avLst/>
          </a:prstGeom>
          <a:noFill/>
        </p:spPr>
        <p:txBody>
          <a:bodyPr wrap="square" lIns="68580" tIns="34290" rIns="68580" bIns="34290" rtlCol="0">
            <a:spAutoFit/>
          </a:bodyPr>
          <a:lstStyle/>
          <a:p>
            <a:pPr algn="ctr"/>
            <a:r>
              <a:rPr lang="fr-FR" sz="3200" dirty="0">
                <a:solidFill>
                  <a:schemeClr val="bg1"/>
                </a:solidFill>
                <a:latin typeface="+mj-lt"/>
              </a:rPr>
              <a:t>Entreprises fragiles</a:t>
            </a:r>
          </a:p>
        </p:txBody>
      </p:sp>
      <p:sp>
        <p:nvSpPr>
          <p:cNvPr id="11" name="Ellipse 10">
            <a:extLst>
              <a:ext uri="{FF2B5EF4-FFF2-40B4-BE49-F238E27FC236}">
                <a16:creationId xmlns:a16="http://schemas.microsoft.com/office/drawing/2014/main" id="{79CD643B-1C5B-9346-900B-9243F15C90DA}"/>
              </a:ext>
            </a:extLst>
          </p:cNvPr>
          <p:cNvSpPr/>
          <p:nvPr/>
        </p:nvSpPr>
        <p:spPr>
          <a:xfrm>
            <a:off x="3575144" y="3582604"/>
            <a:ext cx="2292999" cy="710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2" name="Ellipse 11">
            <a:extLst>
              <a:ext uri="{FF2B5EF4-FFF2-40B4-BE49-F238E27FC236}">
                <a16:creationId xmlns:a16="http://schemas.microsoft.com/office/drawing/2014/main" id="{3D8471DA-FDE9-5C45-98F6-55DEE5D0ABD3}"/>
              </a:ext>
            </a:extLst>
          </p:cNvPr>
          <p:cNvSpPr/>
          <p:nvPr/>
        </p:nvSpPr>
        <p:spPr>
          <a:xfrm>
            <a:off x="3923928" y="2708920"/>
            <a:ext cx="1512168" cy="469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7" name="ZoneTexte 16">
            <a:extLst>
              <a:ext uri="{FF2B5EF4-FFF2-40B4-BE49-F238E27FC236}">
                <a16:creationId xmlns:a16="http://schemas.microsoft.com/office/drawing/2014/main" id="{B3B7C739-857A-9D42-B21E-AD0B24D9B0AA}"/>
              </a:ext>
            </a:extLst>
          </p:cNvPr>
          <p:cNvSpPr txBox="1"/>
          <p:nvPr/>
        </p:nvSpPr>
        <p:spPr>
          <a:xfrm>
            <a:off x="3759479" y="3208079"/>
            <a:ext cx="1872208" cy="807913"/>
          </a:xfrm>
          <a:prstGeom prst="rect">
            <a:avLst/>
          </a:prstGeom>
          <a:noFill/>
        </p:spPr>
        <p:txBody>
          <a:bodyPr wrap="square" lIns="68580" tIns="34290" rIns="68580" bIns="34290" rtlCol="0">
            <a:spAutoFit/>
          </a:bodyPr>
          <a:lstStyle/>
          <a:p>
            <a:pPr algn="ctr"/>
            <a:r>
              <a:rPr lang="fr-FR" dirty="0">
                <a:solidFill>
                  <a:schemeClr val="bg1"/>
                </a:solidFill>
                <a:latin typeface="+mj-lt"/>
              </a:rPr>
              <a:t>Entreprises conscientes</a:t>
            </a:r>
          </a:p>
        </p:txBody>
      </p:sp>
      <p:sp>
        <p:nvSpPr>
          <p:cNvPr id="22" name="ZoneTexte 21">
            <a:extLst>
              <a:ext uri="{FF2B5EF4-FFF2-40B4-BE49-F238E27FC236}">
                <a16:creationId xmlns:a16="http://schemas.microsoft.com/office/drawing/2014/main" id="{6C4F043C-92D2-E544-AA57-162F322ECE5D}"/>
              </a:ext>
            </a:extLst>
          </p:cNvPr>
          <p:cNvSpPr txBox="1"/>
          <p:nvPr/>
        </p:nvSpPr>
        <p:spPr>
          <a:xfrm>
            <a:off x="1629559" y="2564904"/>
            <a:ext cx="1023357" cy="438582"/>
          </a:xfrm>
          <a:prstGeom prst="rect">
            <a:avLst/>
          </a:prstGeom>
          <a:noFill/>
        </p:spPr>
        <p:txBody>
          <a:bodyPr wrap="none" lIns="68580" tIns="34290" rIns="68580" bIns="34290" rtlCol="0">
            <a:spAutoFit/>
          </a:bodyPr>
          <a:lstStyle/>
          <a:p>
            <a:r>
              <a:rPr lang="fr-FR" b="1" dirty="0">
                <a:solidFill>
                  <a:srgbClr val="FF0000"/>
                </a:solidFill>
                <a:latin typeface="+mj-lt"/>
              </a:rPr>
              <a:t>Impact</a:t>
            </a:r>
          </a:p>
        </p:txBody>
      </p:sp>
      <p:grpSp>
        <p:nvGrpSpPr>
          <p:cNvPr id="26" name="Groupe 25">
            <a:extLst>
              <a:ext uri="{FF2B5EF4-FFF2-40B4-BE49-F238E27FC236}">
                <a16:creationId xmlns:a16="http://schemas.microsoft.com/office/drawing/2014/main" id="{898AF969-F192-944A-A388-2850DA9D0A6F}"/>
              </a:ext>
            </a:extLst>
          </p:cNvPr>
          <p:cNvGrpSpPr/>
          <p:nvPr/>
        </p:nvGrpSpPr>
        <p:grpSpPr>
          <a:xfrm>
            <a:off x="1389105" y="3176132"/>
            <a:ext cx="793769" cy="1292662"/>
            <a:chOff x="10022656" y="1209691"/>
            <a:chExt cx="1058358" cy="1292662"/>
          </a:xfrm>
        </p:grpSpPr>
        <p:cxnSp>
          <p:nvCxnSpPr>
            <p:cNvPr id="27" name="Connecteur droit avec flèche 26">
              <a:extLst>
                <a:ext uri="{FF2B5EF4-FFF2-40B4-BE49-F238E27FC236}">
                  <a16:creationId xmlns:a16="http://schemas.microsoft.com/office/drawing/2014/main" id="{8D0D311F-EA17-BC47-BC23-58E03A46A912}"/>
                </a:ext>
              </a:extLst>
            </p:cNvPr>
            <p:cNvCxnSpPr>
              <a:cxnSpLocks/>
            </p:cNvCxnSpPr>
            <p:nvPr/>
          </p:nvCxnSpPr>
          <p:spPr>
            <a:xfrm flipH="1">
              <a:off x="11081013" y="1284582"/>
              <a:ext cx="1" cy="1108159"/>
            </a:xfrm>
            <a:prstGeom prst="straightConnector1">
              <a:avLst/>
            </a:prstGeom>
            <a:ln w="57150">
              <a:solidFill>
                <a:srgbClr val="FF0000"/>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C88FF02-13D6-A844-B259-38FECBD20750}"/>
                </a:ext>
              </a:extLst>
            </p:cNvPr>
            <p:cNvSpPr txBox="1"/>
            <p:nvPr/>
          </p:nvSpPr>
          <p:spPr>
            <a:xfrm>
              <a:off x="10022656" y="1209691"/>
              <a:ext cx="821250" cy="1292662"/>
            </a:xfrm>
            <a:prstGeom prst="rect">
              <a:avLst/>
            </a:prstGeom>
            <a:noFill/>
          </p:spPr>
          <p:txBody>
            <a:bodyPr wrap="none" rtlCol="0">
              <a:spAutoFit/>
            </a:bodyPr>
            <a:lstStyle/>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600" b="1" dirty="0">
                  <a:solidFill>
                    <a:schemeClr val="bg1">
                      <a:lumMod val="65000"/>
                    </a:schemeClr>
                  </a:solidFill>
                  <a:latin typeface="+mj-lt"/>
                </a:rPr>
                <a:t>Fort</a:t>
              </a:r>
            </a:p>
          </p:txBody>
        </p:sp>
      </p:grpSp>
      <p:grpSp>
        <p:nvGrpSpPr>
          <p:cNvPr id="35" name="Groupe 34">
            <a:extLst>
              <a:ext uri="{FF2B5EF4-FFF2-40B4-BE49-F238E27FC236}">
                <a16:creationId xmlns:a16="http://schemas.microsoft.com/office/drawing/2014/main" id="{0E0B6932-0533-F347-860A-F5BA28CF1C45}"/>
              </a:ext>
            </a:extLst>
          </p:cNvPr>
          <p:cNvGrpSpPr/>
          <p:nvPr/>
        </p:nvGrpSpPr>
        <p:grpSpPr>
          <a:xfrm>
            <a:off x="6655193" y="3093692"/>
            <a:ext cx="828510" cy="1323439"/>
            <a:chOff x="9977027" y="1328921"/>
            <a:chExt cx="1104679" cy="1323439"/>
          </a:xfrm>
        </p:grpSpPr>
        <p:cxnSp>
          <p:nvCxnSpPr>
            <p:cNvPr id="36" name="Connecteur droit avec flèche 35">
              <a:extLst>
                <a:ext uri="{FF2B5EF4-FFF2-40B4-BE49-F238E27FC236}">
                  <a16:creationId xmlns:a16="http://schemas.microsoft.com/office/drawing/2014/main" id="{C6F28878-45DB-0E4D-94DD-814189B2113A}"/>
                </a:ext>
              </a:extLst>
            </p:cNvPr>
            <p:cNvCxnSpPr>
              <a:cxnSpLocks/>
            </p:cNvCxnSpPr>
            <p:nvPr/>
          </p:nvCxnSpPr>
          <p:spPr>
            <a:xfrm flipV="1">
              <a:off x="11081706" y="1342290"/>
              <a:ext cx="0" cy="1151193"/>
            </a:xfrm>
            <a:prstGeom prst="straightConnector1">
              <a:avLst/>
            </a:prstGeom>
            <a:ln w="57150">
              <a:solidFill>
                <a:srgbClr val="00B05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B4F6532-6D36-2244-91A6-8FD04AA4A2F6}"/>
                </a:ext>
              </a:extLst>
            </p:cNvPr>
            <p:cNvSpPr txBox="1"/>
            <p:nvPr/>
          </p:nvSpPr>
          <p:spPr>
            <a:xfrm>
              <a:off x="9977027" y="1328921"/>
              <a:ext cx="858611" cy="1323439"/>
            </a:xfrm>
            <a:prstGeom prst="rect">
              <a:avLst/>
            </a:prstGeom>
            <a:noFill/>
          </p:spPr>
          <p:txBody>
            <a:bodyPr wrap="none" rtlCol="0">
              <a:spAutoFit/>
            </a:bodyPr>
            <a:lstStyle/>
            <a:p>
              <a:pPr algn="r"/>
              <a:r>
                <a:rPr lang="fr-FR" sz="1600" b="1" dirty="0">
                  <a:solidFill>
                    <a:schemeClr val="bg1">
                      <a:lumMod val="65000"/>
                    </a:schemeClr>
                  </a:solidFill>
                  <a:latin typeface="+mj-lt"/>
                </a:rPr>
                <a:t>Forte</a:t>
              </a: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p:txBody>
        </p:sp>
      </p:grpSp>
      <p:sp>
        <p:nvSpPr>
          <p:cNvPr id="39" name="ZoneTexte 38">
            <a:extLst>
              <a:ext uri="{FF2B5EF4-FFF2-40B4-BE49-F238E27FC236}">
                <a16:creationId xmlns:a16="http://schemas.microsoft.com/office/drawing/2014/main" id="{7D41E474-D73D-E74C-AE00-44460CC73037}"/>
              </a:ext>
            </a:extLst>
          </p:cNvPr>
          <p:cNvSpPr txBox="1"/>
          <p:nvPr/>
        </p:nvSpPr>
        <p:spPr>
          <a:xfrm>
            <a:off x="6871557" y="2535880"/>
            <a:ext cx="1273169" cy="438582"/>
          </a:xfrm>
          <a:prstGeom prst="rect">
            <a:avLst/>
          </a:prstGeom>
          <a:noFill/>
        </p:spPr>
        <p:txBody>
          <a:bodyPr wrap="none" lIns="68580" tIns="34290" rIns="68580" bIns="34290" rtlCol="0">
            <a:spAutoFit/>
          </a:bodyPr>
          <a:lstStyle/>
          <a:p>
            <a:r>
              <a:rPr lang="fr-FR" b="1" dirty="0">
                <a:solidFill>
                  <a:srgbClr val="00B050"/>
                </a:solidFill>
                <a:latin typeface="+mj-lt"/>
              </a:rPr>
              <a:t>Maturité</a:t>
            </a:r>
          </a:p>
        </p:txBody>
      </p:sp>
      <p:sp>
        <p:nvSpPr>
          <p:cNvPr id="6" name="ZoneTexte 5">
            <a:extLst>
              <a:ext uri="{FF2B5EF4-FFF2-40B4-BE49-F238E27FC236}">
                <a16:creationId xmlns:a16="http://schemas.microsoft.com/office/drawing/2014/main" id="{81083F5C-E66A-3344-8DFD-708EAF4B288E}"/>
              </a:ext>
            </a:extLst>
          </p:cNvPr>
          <p:cNvSpPr txBox="1"/>
          <p:nvPr/>
        </p:nvSpPr>
        <p:spPr>
          <a:xfrm>
            <a:off x="3721547" y="2351359"/>
            <a:ext cx="1872208" cy="646331"/>
          </a:xfrm>
          <a:prstGeom prst="rect">
            <a:avLst/>
          </a:prstGeom>
          <a:noFill/>
        </p:spPr>
        <p:txBody>
          <a:bodyPr wrap="square" rtlCol="0">
            <a:spAutoFit/>
          </a:bodyPr>
          <a:lstStyle/>
          <a:p>
            <a:pPr algn="ctr"/>
            <a:r>
              <a:rPr lang="fr-FR" sz="1800" dirty="0">
                <a:solidFill>
                  <a:schemeClr val="bg1"/>
                </a:solidFill>
                <a:latin typeface="+mj-lt"/>
              </a:rPr>
              <a:t>Entreprises </a:t>
            </a:r>
            <a:br>
              <a:rPr lang="fr-FR" sz="1800" dirty="0">
                <a:solidFill>
                  <a:schemeClr val="bg1"/>
                </a:solidFill>
                <a:latin typeface="+mj-lt"/>
              </a:rPr>
            </a:br>
            <a:r>
              <a:rPr lang="fr-FR" sz="1800" dirty="0">
                <a:solidFill>
                  <a:schemeClr val="bg1"/>
                </a:solidFill>
                <a:latin typeface="+mj-lt"/>
              </a:rPr>
              <a:t>matures</a:t>
            </a:r>
          </a:p>
        </p:txBody>
      </p:sp>
      <p:sp>
        <p:nvSpPr>
          <p:cNvPr id="42" name="Rectangle 41">
            <a:extLst>
              <a:ext uri="{FF2B5EF4-FFF2-40B4-BE49-F238E27FC236}">
                <a16:creationId xmlns:a16="http://schemas.microsoft.com/office/drawing/2014/main" id="{7B01FAF8-63EC-D24F-98BA-EAB996F8A688}"/>
              </a:ext>
            </a:extLst>
          </p:cNvPr>
          <p:cNvSpPr/>
          <p:nvPr/>
        </p:nvSpPr>
        <p:spPr>
          <a:xfrm>
            <a:off x="385721" y="171416"/>
            <a:ext cx="2276585" cy="461665"/>
          </a:xfrm>
          <a:prstGeom prst="rect">
            <a:avLst/>
          </a:prstGeom>
        </p:spPr>
        <p:txBody>
          <a:bodyPr wrap="none">
            <a:spAutoFit/>
          </a:bodyPr>
          <a:lstStyle/>
          <a:p>
            <a:r>
              <a:rPr lang="fr-FR" dirty="0" err="1"/>
              <a:t>img-pyramid.pdf</a:t>
            </a:r>
            <a:endParaRPr lang="fr-FR" dirty="0"/>
          </a:p>
        </p:txBody>
      </p:sp>
    </p:spTree>
    <p:extLst>
      <p:ext uri="{BB962C8B-B14F-4D97-AF65-F5344CB8AC3E}">
        <p14:creationId xmlns:p14="http://schemas.microsoft.com/office/powerpoint/2010/main" val="2241060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1AEB872-5814-AD46-9331-AB4243968F35}"/>
              </a:ext>
            </a:extLst>
          </p:cNvPr>
          <p:cNvPicPr>
            <a:picLocks noChangeAspect="1"/>
          </p:cNvPicPr>
          <p:nvPr/>
        </p:nvPicPr>
        <p:blipFill>
          <a:blip r:embed="rId2">
            <a:duotone>
              <a:schemeClr val="accent2">
                <a:shade val="45000"/>
                <a:satMod val="135000"/>
              </a:schemeClr>
              <a:prstClr val="white"/>
            </a:duotone>
            <a:alphaModFix/>
            <a:extLst>
              <a:ext uri="{28A0092B-C50C-407E-A947-70E740481C1C}">
                <a14:useLocalDpi xmlns:a14="http://schemas.microsoft.com/office/drawing/2010/main" val="0"/>
              </a:ext>
            </a:extLst>
          </a:blip>
          <a:stretch>
            <a:fillRect/>
          </a:stretch>
        </p:blipFill>
        <p:spPr>
          <a:xfrm>
            <a:off x="971600" y="1700808"/>
            <a:ext cx="3456384" cy="3456384"/>
          </a:xfrm>
          <a:prstGeom prst="rect">
            <a:avLst/>
          </a:prstGeom>
        </p:spPr>
      </p:pic>
      <p:sp>
        <p:nvSpPr>
          <p:cNvPr id="3" name="ZoneTexte 2">
            <a:extLst>
              <a:ext uri="{FF2B5EF4-FFF2-40B4-BE49-F238E27FC236}">
                <a16:creationId xmlns:a16="http://schemas.microsoft.com/office/drawing/2014/main" id="{D837B3EC-6828-EB44-BF35-B6B28B2B20A7}"/>
              </a:ext>
            </a:extLst>
          </p:cNvPr>
          <p:cNvSpPr txBox="1"/>
          <p:nvPr/>
        </p:nvSpPr>
        <p:spPr>
          <a:xfrm>
            <a:off x="1187624" y="908720"/>
            <a:ext cx="3024336" cy="5262979"/>
          </a:xfrm>
          <a:prstGeom prst="rect">
            <a:avLst/>
          </a:prstGeom>
          <a:noFill/>
        </p:spPr>
        <p:txBody>
          <a:bodyPr wrap="square" rtlCol="0">
            <a:spAutoFit/>
          </a:bodyPr>
          <a:lstStyle/>
          <a:p>
            <a:pPr algn="ctr"/>
            <a:r>
              <a:rPr lang="fr-FR" sz="4800" b="1" dirty="0">
                <a:solidFill>
                  <a:schemeClr val="accent2"/>
                </a:solidFill>
                <a:latin typeface="+mn-lt"/>
              </a:rPr>
              <a:t>CYBERDEF </a:t>
            </a: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r>
              <a:rPr lang="fr-FR" sz="4800" b="1" dirty="0">
                <a:solidFill>
                  <a:schemeClr val="accent2"/>
                </a:solidFill>
                <a:latin typeface="+mn-lt"/>
              </a:rPr>
              <a:t>101</a:t>
            </a:r>
          </a:p>
        </p:txBody>
      </p:sp>
    </p:spTree>
    <p:extLst>
      <p:ext uri="{BB962C8B-B14F-4D97-AF65-F5344CB8AC3E}">
        <p14:creationId xmlns:p14="http://schemas.microsoft.com/office/powerpoint/2010/main" val="452633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331155" y="3401872"/>
            <a:ext cx="1465939" cy="677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855273" y="2265525"/>
            <a:ext cx="3785167" cy="954103"/>
          </a:xfrm>
          <a:prstGeom prst="rect">
            <a:avLst/>
          </a:prstGeom>
          <a:noFill/>
          <a:ln w="9525">
            <a:noFill/>
            <a:miter lim="800000"/>
            <a:headEnd/>
            <a:tailEnd/>
          </a:ln>
        </p:spPr>
        <p:txBody>
          <a:bodyPr wrap="square" lIns="121917" tIns="60958" rIns="121917" bIns="60958">
            <a:spAutoFit/>
          </a:bodyPr>
          <a:lstStyle/>
          <a:p>
            <a:pPr algn="r"/>
            <a:r>
              <a:rPr lang="fr-FR" altLang="fr-FR" sz="1800" b="1" dirty="0">
                <a:latin typeface="+mn-lt"/>
              </a:rPr>
              <a:t>Intégrer, Déployer &amp; Opérer </a:t>
            </a:r>
            <a:br>
              <a:rPr lang="fr-FR" altLang="fr-FR" sz="1800" b="1" dirty="0">
                <a:latin typeface="+mn-lt"/>
              </a:rPr>
            </a:br>
            <a:r>
              <a:rPr lang="fr-FR" altLang="fr-FR" sz="1800" dirty="0">
                <a:latin typeface="+mn-lt"/>
              </a:rPr>
              <a:t>des solutions de cybersécurité</a:t>
            </a:r>
          </a:p>
          <a:p>
            <a:pPr algn="r"/>
            <a:r>
              <a:rPr lang="fr-FR" altLang="fr-FR" sz="1800" dirty="0">
                <a:latin typeface="+mn-lt"/>
              </a:rPr>
              <a:t>pour l’entreprise</a:t>
            </a:r>
          </a:p>
        </p:txBody>
      </p:sp>
      <p:sp>
        <p:nvSpPr>
          <p:cNvPr id="6" name="ZoneTexte 1"/>
          <p:cNvSpPr txBox="1">
            <a:spLocks noChangeArrowheads="1"/>
          </p:cNvSpPr>
          <p:nvPr/>
        </p:nvSpPr>
        <p:spPr bwMode="auto">
          <a:xfrm>
            <a:off x="4877655" y="3794548"/>
            <a:ext cx="3752602" cy="954103"/>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r>
              <a:rPr lang="fr-FR" altLang="fr-FR" sz="1800" b="1" dirty="0">
                <a:latin typeface="+mn-lt"/>
                <a:ea typeface="ＭＳ Ｐゴシック" pitchFamily="34" charset="-128"/>
              </a:rPr>
              <a:t>Contrôler, Surveiller &amp; Réagir  </a:t>
            </a:r>
          </a:p>
          <a:p>
            <a:pPr algn="r" eaLnBrk="1" hangingPunct="1">
              <a:defRPr/>
            </a:pPr>
            <a:r>
              <a:rPr lang="fr-FR" altLang="fr-FR" sz="1800" dirty="0">
                <a:latin typeface="+mn-lt"/>
                <a:ea typeface="ＭＳ Ｐゴシック" pitchFamily="34" charset="-128"/>
              </a:rPr>
              <a:t>aux évènements cyber dans l’espace digital de l’entreprise</a:t>
            </a:r>
          </a:p>
        </p:txBody>
      </p:sp>
      <p:grpSp>
        <p:nvGrpSpPr>
          <p:cNvPr id="7" name="Groupe 6"/>
          <p:cNvGrpSpPr/>
          <p:nvPr/>
        </p:nvGrpSpPr>
        <p:grpSpPr>
          <a:xfrm>
            <a:off x="3957329" y="5915975"/>
            <a:ext cx="4639130" cy="827058"/>
            <a:chOff x="1159768" y="2241903"/>
            <a:chExt cx="4639130" cy="827057"/>
          </a:xfrm>
        </p:grpSpPr>
        <p:pic>
          <p:nvPicPr>
            <p:cNvPr id="8" name="Picture 7" descr="C:\Users\Fcdw3504\Desktop\crime_analyst_icon_242x174px.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159768" y="2242206"/>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57329" y="4817023"/>
            <a:ext cx="4639130" cy="830151"/>
            <a:chOff x="1185478" y="3193550"/>
            <a:chExt cx="4639130" cy="830151"/>
          </a:xfrm>
        </p:grpSpPr>
        <p:sp>
          <p:nvSpPr>
            <p:cNvPr id="14" name="Rectangle 13"/>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185478" y="3193550"/>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44628" y="2745646"/>
            <a:ext cx="4129538" cy="756895"/>
            <a:chOff x="1554367" y="4928070"/>
            <a:chExt cx="4129538" cy="756895"/>
          </a:xfrm>
        </p:grpSpPr>
        <p:pic>
          <p:nvPicPr>
            <p:cNvPr id="24" name="Picture 9" descr="C:\Users\Fcdw3504\Desktop\career.png"/>
            <p:cNvPicPr>
              <a:picLocks noChangeAspect="1" noChangeArrowheads="1"/>
            </p:cNvPicPr>
            <p:nvPr/>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61429" y="4928070"/>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65620" y="5161745"/>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7" y="1353715"/>
            <a:ext cx="4715566" cy="837700"/>
            <a:chOff x="1078673" y="321710"/>
            <a:chExt cx="4442379" cy="837700"/>
          </a:xfrm>
        </p:grpSpPr>
        <p:pic>
          <p:nvPicPr>
            <p:cNvPr id="28" name="Picture 8" descr="C:\Users\Fcdw3504\Desktop\20151012_561ba8cdf1a60-210x210.png"/>
            <p:cNvPicPr>
              <a:picLocks noChangeAspect="1" noChangeArrowheads="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3" y="332656"/>
              <a:ext cx="4338531"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9658" y="3176023"/>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THINK</a:t>
            </a:r>
          </a:p>
        </p:txBody>
      </p:sp>
      <p:sp>
        <p:nvSpPr>
          <p:cNvPr id="33" name="Rectangle à coins arrondis 32"/>
          <p:cNvSpPr/>
          <p:nvPr/>
        </p:nvSpPr>
        <p:spPr>
          <a:xfrm>
            <a:off x="2797094" y="3182798"/>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DESIGN</a:t>
            </a:r>
          </a:p>
        </p:txBody>
      </p:sp>
      <p:sp>
        <p:nvSpPr>
          <p:cNvPr id="34" name="Rectangle à coins arrondis 33"/>
          <p:cNvSpPr/>
          <p:nvPr/>
        </p:nvSpPr>
        <p:spPr>
          <a:xfrm>
            <a:off x="3090386" y="2350752"/>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BUILD</a:t>
            </a:r>
          </a:p>
        </p:txBody>
      </p:sp>
      <p:sp>
        <p:nvSpPr>
          <p:cNvPr id="35" name="Rectangle à coins arrondis 34"/>
          <p:cNvSpPr/>
          <p:nvPr/>
        </p:nvSpPr>
        <p:spPr>
          <a:xfrm>
            <a:off x="3183870" y="3856969"/>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RUN</a:t>
            </a:r>
          </a:p>
        </p:txBody>
      </p:sp>
      <p:cxnSp>
        <p:nvCxnSpPr>
          <p:cNvPr id="36" name="Connecteur en angle 35"/>
          <p:cNvCxnSpPr>
            <a:stCxn id="33" idx="3"/>
            <a:endCxn id="34" idx="1"/>
          </p:cNvCxnSpPr>
          <p:nvPr/>
        </p:nvCxnSpPr>
        <p:spPr>
          <a:xfrm flipH="1" flipV="1">
            <a:off x="3090386" y="2576601"/>
            <a:ext cx="1028205" cy="832046"/>
          </a:xfrm>
          <a:prstGeom prst="bentConnector5">
            <a:avLst>
              <a:gd name="adj1" fmla="val -22233"/>
              <a:gd name="adj2" fmla="val 50000"/>
              <a:gd name="adj3" fmla="val 122233"/>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411883" y="2576601"/>
            <a:ext cx="93484" cy="1506217"/>
          </a:xfrm>
          <a:prstGeom prst="bentConnector3">
            <a:avLst>
              <a:gd name="adj1" fmla="val 344534"/>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2761" y="4966773"/>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332656"/>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70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Fcdw3504\Desktop\4627e953-265a-4721-af21-21430b4ce139.png">
            <a:extLst>
              <a:ext uri="{FF2B5EF4-FFF2-40B4-BE49-F238E27FC236}">
                <a16:creationId xmlns:a16="http://schemas.microsoft.com/office/drawing/2014/main" id="{89EBFABB-3742-7541-96E2-6B3E181597EE}"/>
              </a:ext>
            </a:extLst>
          </p:cNvPr>
          <p:cNvPicPr>
            <a:picLocks noChangeAspect="1" noChangeArrowheads="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9539" y="-226693"/>
            <a:ext cx="4415556" cy="230301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a:extLst>
              <a:ext uri="{FF2B5EF4-FFF2-40B4-BE49-F238E27FC236}">
                <a16:creationId xmlns:a16="http://schemas.microsoft.com/office/drawing/2014/main" id="{2888312C-8740-7E4B-9F60-DA4E858B1C51}"/>
              </a:ext>
            </a:extLst>
          </p:cNvPr>
          <p:cNvGrpSpPr/>
          <p:nvPr/>
        </p:nvGrpSpPr>
        <p:grpSpPr>
          <a:xfrm>
            <a:off x="1331640" y="552531"/>
            <a:ext cx="6105893" cy="5752938"/>
            <a:chOff x="223287" y="636415"/>
            <a:chExt cx="6105893" cy="5752938"/>
          </a:xfrm>
        </p:grpSpPr>
        <p:sp>
          <p:nvSpPr>
            <p:cNvPr id="23" name="Ellipse 22">
              <a:extLst>
                <a:ext uri="{FF2B5EF4-FFF2-40B4-BE49-F238E27FC236}">
                  <a16:creationId xmlns:a16="http://schemas.microsoft.com/office/drawing/2014/main" id="{C400DF2E-2CB2-394F-8E93-1A7C208B0EA6}"/>
                </a:ext>
              </a:extLst>
            </p:cNvPr>
            <p:cNvSpPr/>
            <p:nvPr/>
          </p:nvSpPr>
          <p:spPr>
            <a:xfrm>
              <a:off x="2128287" y="2564904"/>
              <a:ext cx="2452054" cy="2373244"/>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22" name="Groupe 21">
              <a:extLst>
                <a:ext uri="{FF2B5EF4-FFF2-40B4-BE49-F238E27FC236}">
                  <a16:creationId xmlns:a16="http://schemas.microsoft.com/office/drawing/2014/main" id="{383CEDB7-E72B-8D47-AB73-20DBD2CC8960}"/>
                </a:ext>
              </a:extLst>
            </p:cNvPr>
            <p:cNvGrpSpPr/>
            <p:nvPr/>
          </p:nvGrpSpPr>
          <p:grpSpPr>
            <a:xfrm>
              <a:off x="4466503" y="2607227"/>
              <a:ext cx="1862677" cy="1862677"/>
              <a:chOff x="4340750" y="3277942"/>
              <a:chExt cx="1862677" cy="1862677"/>
            </a:xfrm>
          </p:grpSpPr>
          <p:pic>
            <p:nvPicPr>
              <p:cNvPr id="5" name="Image 4">
                <a:extLst>
                  <a:ext uri="{FF2B5EF4-FFF2-40B4-BE49-F238E27FC236}">
                    <a16:creationId xmlns:a16="http://schemas.microsoft.com/office/drawing/2014/main" id="{A356AA78-1115-AA48-A19D-3F30A579EED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40750" y="3277942"/>
                <a:ext cx="1862677" cy="1862677"/>
              </a:xfrm>
              <a:prstGeom prst="rect">
                <a:avLst/>
              </a:prstGeom>
            </p:spPr>
          </p:pic>
          <p:sp>
            <p:nvSpPr>
              <p:cNvPr id="13" name="Rectangle 12">
                <a:extLst>
                  <a:ext uri="{FF2B5EF4-FFF2-40B4-BE49-F238E27FC236}">
                    <a16:creationId xmlns:a16="http://schemas.microsoft.com/office/drawing/2014/main" id="{DBBB1CB3-D4A3-264D-838F-7F468C82FD2C}"/>
                  </a:ext>
                </a:extLst>
              </p:cNvPr>
              <p:cNvSpPr/>
              <p:nvPr/>
            </p:nvSpPr>
            <p:spPr>
              <a:xfrm>
                <a:off x="4691331" y="4515593"/>
                <a:ext cx="146815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err="1">
                    <a:solidFill>
                      <a:schemeClr val="accent2"/>
                    </a:solidFill>
                    <a:latin typeface="+mj-lt"/>
                  </a:rPr>
                  <a:t>Detection</a:t>
                </a:r>
                <a:endParaRPr lang="fr-FR" sz="1400" dirty="0">
                  <a:solidFill>
                    <a:schemeClr val="accent2"/>
                  </a:solidFill>
                  <a:latin typeface="+mj-lt"/>
                </a:endParaRPr>
              </a:p>
            </p:txBody>
          </p:sp>
        </p:grpSp>
        <p:grpSp>
          <p:nvGrpSpPr>
            <p:cNvPr id="21" name="Groupe 20">
              <a:extLst>
                <a:ext uri="{FF2B5EF4-FFF2-40B4-BE49-F238E27FC236}">
                  <a16:creationId xmlns:a16="http://schemas.microsoft.com/office/drawing/2014/main" id="{BA1CE44F-6FCE-344B-B3C8-FD27D7842D29}"/>
                </a:ext>
              </a:extLst>
            </p:cNvPr>
            <p:cNvGrpSpPr/>
            <p:nvPr/>
          </p:nvGrpSpPr>
          <p:grpSpPr>
            <a:xfrm>
              <a:off x="223287" y="2564904"/>
              <a:ext cx="1905000" cy="1905000"/>
              <a:chOff x="678095" y="3235619"/>
              <a:chExt cx="1905000" cy="1905000"/>
            </a:xfrm>
          </p:grpSpPr>
          <p:sp>
            <p:nvSpPr>
              <p:cNvPr id="7" name="Rectangle 6">
                <a:extLst>
                  <a:ext uri="{FF2B5EF4-FFF2-40B4-BE49-F238E27FC236}">
                    <a16:creationId xmlns:a16="http://schemas.microsoft.com/office/drawing/2014/main" id="{A75985DA-2195-6140-BEEB-975B2C46A6D8}"/>
                  </a:ext>
                </a:extLst>
              </p:cNvPr>
              <p:cNvSpPr/>
              <p:nvPr/>
            </p:nvSpPr>
            <p:spPr>
              <a:xfrm>
                <a:off x="895573" y="4600877"/>
                <a:ext cx="151592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Protection</a:t>
                </a:r>
              </a:p>
            </p:txBody>
          </p:sp>
          <p:pic>
            <p:nvPicPr>
              <p:cNvPr id="15" name="Image 14">
                <a:extLst>
                  <a:ext uri="{FF2B5EF4-FFF2-40B4-BE49-F238E27FC236}">
                    <a16:creationId xmlns:a16="http://schemas.microsoft.com/office/drawing/2014/main" id="{59C7BF67-CF87-BC49-A4C0-8494CD439411}"/>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8095" y="3235619"/>
                <a:ext cx="1905000" cy="1905000"/>
              </a:xfrm>
              <a:prstGeom prst="rect">
                <a:avLst/>
              </a:prstGeom>
            </p:spPr>
          </p:pic>
        </p:grpSp>
        <p:grpSp>
          <p:nvGrpSpPr>
            <p:cNvPr id="24" name="Groupe 23">
              <a:extLst>
                <a:ext uri="{FF2B5EF4-FFF2-40B4-BE49-F238E27FC236}">
                  <a16:creationId xmlns:a16="http://schemas.microsoft.com/office/drawing/2014/main" id="{C87CAFA3-C4D7-AE45-9F7A-D64D0B8DF6E6}"/>
                </a:ext>
              </a:extLst>
            </p:cNvPr>
            <p:cNvGrpSpPr/>
            <p:nvPr/>
          </p:nvGrpSpPr>
          <p:grpSpPr>
            <a:xfrm>
              <a:off x="2563235" y="4653464"/>
              <a:ext cx="1715757" cy="1735889"/>
              <a:chOff x="3776807" y="4384251"/>
              <a:chExt cx="1715757" cy="1735889"/>
            </a:xfrm>
          </p:grpSpPr>
          <p:sp>
            <p:nvSpPr>
              <p:cNvPr id="11" name="Rectangle 10">
                <a:extLst>
                  <a:ext uri="{FF2B5EF4-FFF2-40B4-BE49-F238E27FC236}">
                    <a16:creationId xmlns:a16="http://schemas.microsoft.com/office/drawing/2014/main" id="{15CC0843-6877-D440-9CB9-F71C6E732C33}"/>
                  </a:ext>
                </a:extLst>
              </p:cNvPr>
              <p:cNvSpPr/>
              <p:nvPr/>
            </p:nvSpPr>
            <p:spPr>
              <a:xfrm>
                <a:off x="3880023" y="5812363"/>
                <a:ext cx="1509324"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Mitigation</a:t>
                </a:r>
              </a:p>
            </p:txBody>
          </p:sp>
          <p:pic>
            <p:nvPicPr>
              <p:cNvPr id="16" name="Image 15">
                <a:extLst>
                  <a:ext uri="{FF2B5EF4-FFF2-40B4-BE49-F238E27FC236}">
                    <a16:creationId xmlns:a16="http://schemas.microsoft.com/office/drawing/2014/main" id="{960F7BC4-8023-A74D-8B6F-8CAEED64C253}"/>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76807" y="4384251"/>
                <a:ext cx="1715757" cy="1715757"/>
              </a:xfrm>
              <a:prstGeom prst="rect">
                <a:avLst/>
              </a:prstGeom>
            </p:spPr>
          </p:pic>
        </p:grpSp>
        <p:grpSp>
          <p:nvGrpSpPr>
            <p:cNvPr id="18" name="Groupe 17">
              <a:extLst>
                <a:ext uri="{FF2B5EF4-FFF2-40B4-BE49-F238E27FC236}">
                  <a16:creationId xmlns:a16="http://schemas.microsoft.com/office/drawing/2014/main" id="{4F171425-682C-7649-A3F2-F0686219A61D}"/>
                </a:ext>
              </a:extLst>
            </p:cNvPr>
            <p:cNvGrpSpPr/>
            <p:nvPr/>
          </p:nvGrpSpPr>
          <p:grpSpPr>
            <a:xfrm>
              <a:off x="2373992" y="636415"/>
              <a:ext cx="1905000" cy="1905000"/>
              <a:chOff x="3367088" y="1055693"/>
              <a:chExt cx="1905000" cy="1905000"/>
            </a:xfrm>
          </p:grpSpPr>
          <p:sp>
            <p:nvSpPr>
              <p:cNvPr id="9" name="Rectangle 8">
                <a:extLst>
                  <a:ext uri="{FF2B5EF4-FFF2-40B4-BE49-F238E27FC236}">
                    <a16:creationId xmlns:a16="http://schemas.microsoft.com/office/drawing/2014/main" id="{0D68DB32-8BCB-D84E-A3C8-BA4A00018955}"/>
                  </a:ext>
                </a:extLst>
              </p:cNvPr>
              <p:cNvSpPr/>
              <p:nvPr/>
            </p:nvSpPr>
            <p:spPr>
              <a:xfrm>
                <a:off x="3548698" y="2579485"/>
                <a:ext cx="1597425"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Intelligence</a:t>
                </a:r>
              </a:p>
            </p:txBody>
          </p:sp>
          <p:pic>
            <p:nvPicPr>
              <p:cNvPr id="17" name="Image 16">
                <a:extLst>
                  <a:ext uri="{FF2B5EF4-FFF2-40B4-BE49-F238E27FC236}">
                    <a16:creationId xmlns:a16="http://schemas.microsoft.com/office/drawing/2014/main" id="{CE40930B-2B15-0E4C-B7D3-4A753999FC37}"/>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67088" y="1055693"/>
                <a:ext cx="1905000" cy="1905000"/>
              </a:xfrm>
              <a:prstGeom prst="rect">
                <a:avLst/>
              </a:prstGeom>
            </p:spPr>
          </p:pic>
        </p:grpSp>
        <p:pic>
          <p:nvPicPr>
            <p:cNvPr id="19" name="Image 18">
              <a:extLst>
                <a:ext uri="{FF2B5EF4-FFF2-40B4-BE49-F238E27FC236}">
                  <a16:creationId xmlns:a16="http://schemas.microsoft.com/office/drawing/2014/main" id="{F4B3857D-DA89-EC4F-9F13-8F7D1E4105AF}"/>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85222" y="2349450"/>
              <a:ext cx="1715757" cy="1715757"/>
            </a:xfrm>
            <a:prstGeom prst="rect">
              <a:avLst/>
            </a:prstGeom>
          </p:spPr>
        </p:pic>
        <p:sp>
          <p:nvSpPr>
            <p:cNvPr id="20" name="Rectangle 19">
              <a:extLst>
                <a:ext uri="{FF2B5EF4-FFF2-40B4-BE49-F238E27FC236}">
                  <a16:creationId xmlns:a16="http://schemas.microsoft.com/office/drawing/2014/main" id="{00E0F574-736D-0241-8AFD-DE75FA095137}"/>
                </a:ext>
              </a:extLst>
            </p:cNvPr>
            <p:cNvSpPr/>
            <p:nvPr/>
          </p:nvSpPr>
          <p:spPr>
            <a:xfrm>
              <a:off x="2458408" y="3757750"/>
              <a:ext cx="1896865" cy="830997"/>
            </a:xfrm>
            <a:prstGeom prst="rect">
              <a:avLst/>
            </a:prstGeom>
          </p:spPr>
          <p:txBody>
            <a:bodyPr wrap="none">
              <a:spAutoFit/>
            </a:bodyPr>
            <a:lstStyle/>
            <a:p>
              <a:pPr lvl="0" algn="ctr"/>
              <a:r>
                <a:rPr lang="fr-FR" b="1" dirty="0" err="1">
                  <a:solidFill>
                    <a:schemeClr val="accent2"/>
                  </a:solidFill>
                  <a:latin typeface="+mj-lt"/>
                </a:rPr>
                <a:t>Threat</a:t>
              </a:r>
              <a:r>
                <a:rPr lang="fr-FR" b="1" dirty="0">
                  <a:solidFill>
                    <a:schemeClr val="accent2"/>
                  </a:solidFill>
                </a:rPr>
                <a:t> </a:t>
              </a:r>
              <a:br>
                <a:rPr lang="fr-FR" b="1" dirty="0">
                  <a:solidFill>
                    <a:schemeClr val="accent2"/>
                  </a:solidFill>
                </a:rPr>
              </a:br>
              <a:r>
                <a:rPr lang="fr-FR" b="1" dirty="0">
                  <a:solidFill>
                    <a:schemeClr val="accent2"/>
                  </a:solidFill>
                  <a:latin typeface="+mj-lt"/>
                </a:rPr>
                <a:t>Management</a:t>
              </a:r>
            </a:p>
          </p:txBody>
        </p:sp>
      </p:grpSp>
    </p:spTree>
    <p:extLst>
      <p:ext uri="{BB962C8B-B14F-4D97-AF65-F5344CB8AC3E}">
        <p14:creationId xmlns:p14="http://schemas.microsoft.com/office/powerpoint/2010/main" val="3392851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14" name="Espace réservé du contenu 3">
            <a:extLst>
              <a:ext uri="{FF2B5EF4-FFF2-40B4-BE49-F238E27FC236}">
                <a16:creationId xmlns:a16="http://schemas.microsoft.com/office/drawing/2014/main" id="{B3F6BCA3-7112-0849-906F-0DFF59D74D51}"/>
              </a:ext>
            </a:extLst>
          </p:cNvPr>
          <p:cNvSpPr txBox="1">
            <a:spLocks/>
          </p:cNvSpPr>
          <p:nvPr/>
        </p:nvSpPr>
        <p:spPr bwMode="auto">
          <a:xfrm>
            <a:off x="1983743" y="2126634"/>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Prise de connaissance de l’existence de la vulnérabilité</a:t>
            </a:r>
          </a:p>
        </p:txBody>
      </p:sp>
      <p:sp>
        <p:nvSpPr>
          <p:cNvPr id="20" name="Espace réservé du contenu 3">
            <a:extLst>
              <a:ext uri="{FF2B5EF4-FFF2-40B4-BE49-F238E27FC236}">
                <a16:creationId xmlns:a16="http://schemas.microsoft.com/office/drawing/2014/main" id="{E91738C7-FE3D-7E40-A4EA-9F895FD54791}"/>
              </a:ext>
            </a:extLst>
          </p:cNvPr>
          <p:cNvSpPr txBox="1">
            <a:spLocks/>
          </p:cNvSpPr>
          <p:nvPr/>
        </p:nvSpPr>
        <p:spPr bwMode="auto">
          <a:xfrm>
            <a:off x="2916939" y="3010248"/>
            <a:ext cx="1388140" cy="5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Recherche des systèmes impactés par la vulnérabilité</a:t>
            </a:r>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3987634" y="2094119"/>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6155678"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cxnSp>
        <p:nvCxnSpPr>
          <p:cNvPr id="6" name="Connecteur droit avec flèche 5">
            <a:extLst>
              <a:ext uri="{FF2B5EF4-FFF2-40B4-BE49-F238E27FC236}">
                <a16:creationId xmlns:a16="http://schemas.microsoft.com/office/drawing/2014/main" id="{AF2F1CA1-6D2C-DC42-A3F3-158699D677DC}"/>
              </a:ext>
            </a:extLst>
          </p:cNvPr>
          <p:cNvCxnSpPr>
            <a:cxnSpLocks/>
          </p:cNvCxnSpPr>
          <p:nvPr/>
        </p:nvCxnSpPr>
        <p:spPr>
          <a:xfrm>
            <a:off x="2870542" y="2947930"/>
            <a:ext cx="1584176"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33651" y="4126986"/>
            <a:ext cx="4568717"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1065183-8E77-CE4E-B992-CB8C58E71B4B}"/>
              </a:ext>
            </a:extLst>
          </p:cNvPr>
          <p:cNvCxnSpPr>
            <a:cxnSpLocks/>
            <a:stCxn id="26" idx="0"/>
          </p:cNvCxnSpPr>
          <p:nvPr/>
        </p:nvCxnSpPr>
        <p:spPr>
          <a:xfrm>
            <a:off x="2604118" y="3085204"/>
            <a:ext cx="547" cy="1715398"/>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D52B19C4-9B81-C24D-AA2A-B07FF02F6C6E}"/>
              </a:ext>
            </a:extLst>
          </p:cNvPr>
          <p:cNvCxnSpPr>
            <a:cxnSpLocks/>
          </p:cNvCxnSpPr>
          <p:nvPr/>
        </p:nvCxnSpPr>
        <p:spPr>
          <a:xfrm>
            <a:off x="4608984" y="3047716"/>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6404423" y="307070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80928"/>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2456072" y="280391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7" name="Triangle 26">
            <a:extLst>
              <a:ext uri="{FF2B5EF4-FFF2-40B4-BE49-F238E27FC236}">
                <a16:creationId xmlns:a16="http://schemas.microsoft.com/office/drawing/2014/main" id="{EAB916DD-4C3E-244E-B334-0DC65E180931}"/>
              </a:ext>
            </a:extLst>
          </p:cNvPr>
          <p:cNvSpPr/>
          <p:nvPr/>
        </p:nvSpPr>
        <p:spPr>
          <a:xfrm rot="10800000">
            <a:off x="4453125" y="280407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6256377" y="278941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49934"/>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EA69B4E6-ED3E-AF47-89B8-C8C160EED8E4}"/>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cxnSp>
        <p:nvCxnSpPr>
          <p:cNvPr id="38" name="Connecteur droit avec flèche 37">
            <a:extLst>
              <a:ext uri="{FF2B5EF4-FFF2-40B4-BE49-F238E27FC236}">
                <a16:creationId xmlns:a16="http://schemas.microsoft.com/office/drawing/2014/main" id="{1C4AD10C-403F-9C4F-95B0-1E53A4F6BA62}"/>
              </a:ext>
            </a:extLst>
          </p:cNvPr>
          <p:cNvCxnSpPr>
            <a:cxnSpLocks/>
          </p:cNvCxnSpPr>
          <p:nvPr/>
        </p:nvCxnSpPr>
        <p:spPr>
          <a:xfrm>
            <a:off x="1873850" y="3694727"/>
            <a:ext cx="793644"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2388DF9F-228E-1E48-A9D3-5E5142C55B58}"/>
              </a:ext>
            </a:extLst>
          </p:cNvPr>
          <p:cNvCxnSpPr>
            <a:cxnSpLocks/>
          </p:cNvCxnSpPr>
          <p:nvPr/>
        </p:nvCxnSpPr>
        <p:spPr>
          <a:xfrm>
            <a:off x="5794080" y="3694727"/>
            <a:ext cx="608288"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Espace réservé du contenu 3">
            <a:extLst>
              <a:ext uri="{FF2B5EF4-FFF2-40B4-BE49-F238E27FC236}">
                <a16:creationId xmlns:a16="http://schemas.microsoft.com/office/drawing/2014/main" id="{01DF4A8A-F79D-0647-A9A1-773784AFD2C8}"/>
              </a:ext>
            </a:extLst>
          </p:cNvPr>
          <p:cNvSpPr txBox="1">
            <a:spLocks/>
          </p:cNvSpPr>
          <p:nvPr/>
        </p:nvSpPr>
        <p:spPr bwMode="auto">
          <a:xfrm>
            <a:off x="1943658" y="3215761"/>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RENS</a:t>
            </a:r>
            <a:endParaRPr lang="fr-FR" altLang="fr-FR" sz="1200" b="1" dirty="0">
              <a:solidFill>
                <a:schemeClr val="tx1"/>
              </a:solidFill>
            </a:endParaRPr>
          </a:p>
        </p:txBody>
      </p:sp>
      <p:sp>
        <p:nvSpPr>
          <p:cNvPr id="42" name="Espace réservé du contenu 3">
            <a:extLst>
              <a:ext uri="{FF2B5EF4-FFF2-40B4-BE49-F238E27FC236}">
                <a16:creationId xmlns:a16="http://schemas.microsoft.com/office/drawing/2014/main" id="{9F9F52B7-8DA7-8B44-8C2C-AA0A4FDE3323}"/>
              </a:ext>
            </a:extLst>
          </p:cNvPr>
          <p:cNvSpPr txBox="1">
            <a:spLocks/>
          </p:cNvSpPr>
          <p:nvPr/>
        </p:nvSpPr>
        <p:spPr bwMode="auto">
          <a:xfrm>
            <a:off x="5822777" y="3232586"/>
            <a:ext cx="815476"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PATCH</a:t>
            </a:r>
            <a:endParaRPr lang="fr-FR" altLang="fr-FR" sz="1200" b="1" dirty="0">
              <a:solidFill>
                <a:schemeClr val="tx1"/>
              </a:solidFill>
            </a:endParaRPr>
          </a:p>
        </p:txBody>
      </p:sp>
      <p:cxnSp>
        <p:nvCxnSpPr>
          <p:cNvPr id="43" name="Connecteur droit avec flèche 42">
            <a:extLst>
              <a:ext uri="{FF2B5EF4-FFF2-40B4-BE49-F238E27FC236}">
                <a16:creationId xmlns:a16="http://schemas.microsoft.com/office/drawing/2014/main" id="{D14A0D2A-5416-6A47-B350-DCA748759220}"/>
              </a:ext>
            </a:extLst>
          </p:cNvPr>
          <p:cNvCxnSpPr>
            <a:cxnSpLocks/>
          </p:cNvCxnSpPr>
          <p:nvPr/>
        </p:nvCxnSpPr>
        <p:spPr>
          <a:xfrm>
            <a:off x="4608984" y="3423723"/>
            <a:ext cx="1213793"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Espace réservé du contenu 3">
            <a:extLst>
              <a:ext uri="{FF2B5EF4-FFF2-40B4-BE49-F238E27FC236}">
                <a16:creationId xmlns:a16="http://schemas.microsoft.com/office/drawing/2014/main" id="{BE4AD7E7-ACD9-5F4A-B57F-94ADCC8EDFDD}"/>
              </a:ext>
            </a:extLst>
          </p:cNvPr>
          <p:cNvSpPr txBox="1">
            <a:spLocks/>
          </p:cNvSpPr>
          <p:nvPr/>
        </p:nvSpPr>
        <p:spPr bwMode="auto">
          <a:xfrm>
            <a:off x="4773348" y="2945443"/>
            <a:ext cx="901381"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000" b="1" dirty="0">
                <a:solidFill>
                  <a:schemeClr val="tx1"/>
                </a:solidFill>
              </a:rPr>
              <a:t>COUVERTURE</a:t>
            </a:r>
          </a:p>
          <a:p>
            <a:pPr marL="0" indent="0">
              <a:buNone/>
            </a:pPr>
            <a:r>
              <a:rPr lang="fr-FR" altLang="fr-FR" sz="1000" b="1" dirty="0">
                <a:solidFill>
                  <a:schemeClr val="tx1"/>
                </a:solidFill>
              </a:rPr>
              <a:t>RISQUE</a:t>
            </a:r>
            <a:endParaRPr lang="fr-FR" altLang="fr-FR" sz="1200" b="1" dirty="0">
              <a:solidFill>
                <a:schemeClr val="tx1"/>
              </a:solidFill>
            </a:endParaRPr>
          </a:p>
        </p:txBody>
      </p:sp>
    </p:spTree>
    <p:extLst>
      <p:ext uri="{BB962C8B-B14F-4D97-AF65-F5344CB8AC3E}">
        <p14:creationId xmlns:p14="http://schemas.microsoft.com/office/powerpoint/2010/main" val="83531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1923226" y="2138671"/>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5832627"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27512" y="3336242"/>
            <a:ext cx="3958600"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5794306" y="304763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57942"/>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1678909" y="2818191"/>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5646260" y="276634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26948"/>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6BB57BF6-EFB2-2B47-9B34-B4E29B4AE758}"/>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38" name="Espace réservé du contenu 3">
            <a:extLst>
              <a:ext uri="{FF2B5EF4-FFF2-40B4-BE49-F238E27FC236}">
                <a16:creationId xmlns:a16="http://schemas.microsoft.com/office/drawing/2014/main" id="{21077F1A-67BE-9A4C-A2A1-C4E8C30B657A}"/>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sp>
        <p:nvSpPr>
          <p:cNvPr id="39" name="Espace réservé du contenu 3">
            <a:extLst>
              <a:ext uri="{FF2B5EF4-FFF2-40B4-BE49-F238E27FC236}">
                <a16:creationId xmlns:a16="http://schemas.microsoft.com/office/drawing/2014/main" id="{3E0C7EB4-56F9-EA49-A499-E6FBA288ED1E}"/>
              </a:ext>
            </a:extLst>
          </p:cNvPr>
          <p:cNvSpPr txBox="1">
            <a:spLocks/>
          </p:cNvSpPr>
          <p:nvPr/>
        </p:nvSpPr>
        <p:spPr bwMode="auto">
          <a:xfrm>
            <a:off x="2631167" y="3733673"/>
            <a:ext cx="2241013"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Dans un monde idéal, la fenêtre d’exposition est liée simplement au temps de publication d’un correctif</a:t>
            </a:r>
          </a:p>
        </p:txBody>
      </p:sp>
    </p:spTree>
    <p:extLst>
      <p:ext uri="{BB962C8B-B14F-4D97-AF65-F5344CB8AC3E}">
        <p14:creationId xmlns:p14="http://schemas.microsoft.com/office/powerpoint/2010/main" val="393391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20">
            <a:extLst>
              <a:ext uri="{FF2B5EF4-FFF2-40B4-BE49-F238E27FC236}">
                <a16:creationId xmlns:a16="http://schemas.microsoft.com/office/drawing/2014/main" id="{80EB46FC-8180-E546-81EF-BEC3672EB32D}"/>
              </a:ext>
            </a:extLst>
          </p:cNvPr>
          <p:cNvSpPr/>
          <p:nvPr/>
        </p:nvSpPr>
        <p:spPr bwMode="auto">
          <a:xfrm>
            <a:off x="2123728" y="2014389"/>
            <a:ext cx="2765425" cy="1501200"/>
          </a:xfrm>
          <a:prstGeom prst="roundRect">
            <a:avLst>
              <a:gd name="adj" fmla="val 0"/>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Normatif, contractuel, réglementaire,</a:t>
            </a:r>
          </a:p>
          <a:p>
            <a:pPr algn="ctr">
              <a:defRPr/>
            </a:pPr>
            <a:r>
              <a:rPr lang="fr-FR" sz="1800" dirty="0">
                <a:solidFill>
                  <a:schemeClr val="bg1"/>
                </a:solidFill>
              </a:rPr>
              <a:t>législatif </a:t>
            </a:r>
          </a:p>
        </p:txBody>
      </p:sp>
      <p:sp>
        <p:nvSpPr>
          <p:cNvPr id="3" name="Rectangle à coins arrondis 21">
            <a:extLst>
              <a:ext uri="{FF2B5EF4-FFF2-40B4-BE49-F238E27FC236}">
                <a16:creationId xmlns:a16="http://schemas.microsoft.com/office/drawing/2014/main" id="{8F1BB7E3-D576-2C47-BA96-0316F00467D4}"/>
              </a:ext>
            </a:extLst>
          </p:cNvPr>
          <p:cNvSpPr/>
          <p:nvPr/>
        </p:nvSpPr>
        <p:spPr bwMode="auto">
          <a:xfrm>
            <a:off x="4989069" y="3629096"/>
            <a:ext cx="2751137" cy="1500984"/>
          </a:xfrm>
          <a:prstGeom prst="roundRect">
            <a:avLst>
              <a:gd name="adj" fmla="val 0"/>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Méthodologique</a:t>
            </a:r>
          </a:p>
        </p:txBody>
      </p:sp>
      <p:sp>
        <p:nvSpPr>
          <p:cNvPr id="4" name="Rectangle à coins arrondis 24">
            <a:extLst>
              <a:ext uri="{FF2B5EF4-FFF2-40B4-BE49-F238E27FC236}">
                <a16:creationId xmlns:a16="http://schemas.microsoft.com/office/drawing/2014/main" id="{315DDCC3-37D1-3440-A5D3-DCF536472F8B}"/>
              </a:ext>
            </a:extLst>
          </p:cNvPr>
          <p:cNvSpPr/>
          <p:nvPr/>
        </p:nvSpPr>
        <p:spPr bwMode="auto">
          <a:xfrm>
            <a:off x="2135851" y="3627509"/>
            <a:ext cx="2765425" cy="1502571"/>
          </a:xfrm>
          <a:prstGeom prst="roundRect">
            <a:avLst>
              <a:gd name="adj" fmla="val 0"/>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Expérimentale</a:t>
            </a:r>
          </a:p>
        </p:txBody>
      </p:sp>
      <p:sp>
        <p:nvSpPr>
          <p:cNvPr id="5" name="Rectangle à coins arrondis 25">
            <a:extLst>
              <a:ext uri="{FF2B5EF4-FFF2-40B4-BE49-F238E27FC236}">
                <a16:creationId xmlns:a16="http://schemas.microsoft.com/office/drawing/2014/main" id="{B97BE242-285D-4841-9188-3CE9B145FCDB}"/>
              </a:ext>
            </a:extLst>
          </p:cNvPr>
          <p:cNvSpPr/>
          <p:nvPr/>
        </p:nvSpPr>
        <p:spPr bwMode="auto">
          <a:xfrm>
            <a:off x="4981228" y="2014389"/>
            <a:ext cx="2751137" cy="1501200"/>
          </a:xfrm>
          <a:prstGeom prst="roundRect">
            <a:avLst>
              <a:gd name="adj" fmla="val 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Technologique</a:t>
            </a:r>
          </a:p>
        </p:txBody>
      </p:sp>
      <p:sp>
        <p:nvSpPr>
          <p:cNvPr id="6" name="ZoneTexte 10">
            <a:extLst>
              <a:ext uri="{FF2B5EF4-FFF2-40B4-BE49-F238E27FC236}">
                <a16:creationId xmlns:a16="http://schemas.microsoft.com/office/drawing/2014/main" id="{CFB03F70-83B3-7440-A80A-CD93C2F62B35}"/>
              </a:ext>
            </a:extLst>
          </p:cNvPr>
          <p:cNvSpPr txBox="1">
            <a:spLocks noChangeArrowheads="1"/>
          </p:cNvSpPr>
          <p:nvPr/>
        </p:nvSpPr>
        <p:spPr bwMode="auto">
          <a:xfrm>
            <a:off x="1962487" y="1180599"/>
            <a:ext cx="275353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r" eaLnBrk="1" hangingPunct="1">
              <a:spcAft>
                <a:spcPct val="0"/>
              </a:spcAft>
              <a:buClrTx/>
              <a:buFontTx/>
              <a:buNone/>
              <a:defRPr/>
            </a:pPr>
            <a:r>
              <a:rPr lang="fr-FR" altLang="fr-FR" sz="1500" dirty="0">
                <a:solidFill>
                  <a:schemeClr val="tx1">
                    <a:lumMod val="65000"/>
                    <a:lumOff val="35000"/>
                  </a:schemeClr>
                </a:solidFill>
                <a:latin typeface="Helvetica 35 Thin" pitchFamily="34" charset="0"/>
                <a:cs typeface="Arial" charset="0"/>
              </a:rPr>
              <a:t>…du contrôle des conformités  à la gestion des relations institutionnelles…</a:t>
            </a:r>
          </a:p>
        </p:txBody>
      </p:sp>
      <p:sp>
        <p:nvSpPr>
          <p:cNvPr id="7" name="ZoneTexte 11">
            <a:extLst>
              <a:ext uri="{FF2B5EF4-FFF2-40B4-BE49-F238E27FC236}">
                <a16:creationId xmlns:a16="http://schemas.microsoft.com/office/drawing/2014/main" id="{1626184B-833D-DE42-95F3-EC6688B335D0}"/>
              </a:ext>
            </a:extLst>
          </p:cNvPr>
          <p:cNvSpPr txBox="1">
            <a:spLocks noChangeArrowheads="1"/>
          </p:cNvSpPr>
          <p:nvPr/>
        </p:nvSpPr>
        <p:spPr bwMode="auto">
          <a:xfrm>
            <a:off x="2158747" y="5223109"/>
            <a:ext cx="2558115"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r>
              <a:rPr lang="fr-FR" altLang="fr-FR" dirty="0"/>
              <a:t>…de la détection de </a:t>
            </a:r>
            <a:br>
              <a:rPr lang="fr-FR" altLang="fr-FR" dirty="0"/>
            </a:br>
            <a:r>
              <a:rPr lang="fr-FR" altLang="fr-FR" dirty="0"/>
              <a:t>signaux faibles</a:t>
            </a:r>
            <a:br>
              <a:rPr lang="fr-FR" altLang="fr-FR" dirty="0"/>
            </a:br>
            <a:r>
              <a:rPr lang="fr-FR" altLang="fr-FR" dirty="0"/>
              <a:t>à la reprise sur incidents…</a:t>
            </a:r>
          </a:p>
        </p:txBody>
      </p:sp>
      <p:sp>
        <p:nvSpPr>
          <p:cNvPr id="8" name="ZoneTexte 12">
            <a:extLst>
              <a:ext uri="{FF2B5EF4-FFF2-40B4-BE49-F238E27FC236}">
                <a16:creationId xmlns:a16="http://schemas.microsoft.com/office/drawing/2014/main" id="{E469FD44-284E-F445-A9BE-3F3657A5E9D2}"/>
              </a:ext>
            </a:extLst>
          </p:cNvPr>
          <p:cNvSpPr txBox="1">
            <a:spLocks noChangeArrowheads="1"/>
          </p:cNvSpPr>
          <p:nvPr/>
        </p:nvSpPr>
        <p:spPr bwMode="auto">
          <a:xfrm>
            <a:off x="5122436" y="1212462"/>
            <a:ext cx="283394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pPr algn="l"/>
            <a:r>
              <a:rPr lang="fr-FR" altLang="fr-FR" dirty="0"/>
              <a:t>…de l’intégration de solutions de sécurité aux architectures résilientes…</a:t>
            </a:r>
          </a:p>
        </p:txBody>
      </p:sp>
      <p:sp>
        <p:nvSpPr>
          <p:cNvPr id="9" name="ZoneTexte 13">
            <a:extLst>
              <a:ext uri="{FF2B5EF4-FFF2-40B4-BE49-F238E27FC236}">
                <a16:creationId xmlns:a16="http://schemas.microsoft.com/office/drawing/2014/main" id="{2FF75E6A-0F7F-E54F-B7FF-AD650EF5C78C}"/>
              </a:ext>
            </a:extLst>
          </p:cNvPr>
          <p:cNvSpPr txBox="1">
            <a:spLocks noChangeArrowheads="1"/>
          </p:cNvSpPr>
          <p:nvPr/>
        </p:nvSpPr>
        <p:spPr bwMode="auto">
          <a:xfrm>
            <a:off x="5219115" y="5223109"/>
            <a:ext cx="2513249" cy="5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None/>
              <a:defRPr/>
            </a:pPr>
            <a:r>
              <a:rPr lang="fr-FR" altLang="fr-FR" sz="1500" dirty="0">
                <a:solidFill>
                  <a:schemeClr val="tx1">
                    <a:lumMod val="65000"/>
                    <a:lumOff val="35000"/>
                  </a:schemeClr>
                </a:solidFill>
                <a:latin typeface="Helvetica 35 Thin" pitchFamily="34" charset="0"/>
                <a:cs typeface="Arial" charset="0"/>
              </a:rPr>
              <a:t>…de l’analyse des risques</a:t>
            </a:r>
            <a:br>
              <a:rPr lang="fr-FR" altLang="fr-FR" sz="1500" dirty="0">
                <a:solidFill>
                  <a:schemeClr val="tx1">
                    <a:lumMod val="65000"/>
                    <a:lumOff val="35000"/>
                  </a:schemeClr>
                </a:solidFill>
                <a:latin typeface="Helvetica 35 Thin" pitchFamily="34" charset="0"/>
                <a:cs typeface="Arial" charset="0"/>
              </a:rPr>
            </a:br>
            <a:r>
              <a:rPr lang="fr-FR" altLang="fr-FR" sz="1500" dirty="0">
                <a:solidFill>
                  <a:schemeClr val="tx1">
                    <a:lumMod val="65000"/>
                    <a:lumOff val="35000"/>
                  </a:schemeClr>
                </a:solidFill>
                <a:latin typeface="Helvetica 35 Thin" pitchFamily="34" charset="0"/>
                <a:cs typeface="Arial" charset="0"/>
              </a:rPr>
              <a:t>à la gestion des crises…</a:t>
            </a:r>
          </a:p>
        </p:txBody>
      </p:sp>
      <p:pic>
        <p:nvPicPr>
          <p:cNvPr id="10" name="Picture 6">
            <a:extLst>
              <a:ext uri="{FF2B5EF4-FFF2-40B4-BE49-F238E27FC236}">
                <a16:creationId xmlns:a16="http://schemas.microsoft.com/office/drawing/2014/main" id="{6E1CFF97-448F-6547-A950-EAF9EE337473}"/>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999" y="3996275"/>
            <a:ext cx="827496" cy="72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BAE8FBD1-ADA0-4B42-9409-7547AEC014CB}"/>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904" y="2549919"/>
            <a:ext cx="762000" cy="6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CC2800-AE9F-0E47-90E2-0D39173E5595}"/>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568" y="3903243"/>
            <a:ext cx="1278918" cy="8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8" descr="RClient-B2.png">
            <a:extLst>
              <a:ext uri="{FF2B5EF4-FFF2-40B4-BE49-F238E27FC236}">
                <a16:creationId xmlns:a16="http://schemas.microsoft.com/office/drawing/2014/main" id="{CF878C88-9054-8447-ADC6-8950484F489D}"/>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273" y="2414223"/>
            <a:ext cx="769380" cy="81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070198D-30BE-CE46-8B3A-317394F8A809}"/>
              </a:ext>
            </a:extLst>
          </p:cNvPr>
          <p:cNvSpPr/>
          <p:nvPr/>
        </p:nvSpPr>
        <p:spPr>
          <a:xfrm flipH="1">
            <a:off x="4783710" y="1248360"/>
            <a:ext cx="72008" cy="69324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5" name="Rectangle 14">
            <a:extLst>
              <a:ext uri="{FF2B5EF4-FFF2-40B4-BE49-F238E27FC236}">
                <a16:creationId xmlns:a16="http://schemas.microsoft.com/office/drawing/2014/main" id="{E1531948-393D-2B48-A089-0339D1D64526}"/>
              </a:ext>
            </a:extLst>
          </p:cNvPr>
          <p:cNvSpPr/>
          <p:nvPr/>
        </p:nvSpPr>
        <p:spPr>
          <a:xfrm flipH="1">
            <a:off x="5004295" y="1248360"/>
            <a:ext cx="72008" cy="693240"/>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6" name="Rectangle 15">
            <a:extLst>
              <a:ext uri="{FF2B5EF4-FFF2-40B4-BE49-F238E27FC236}">
                <a16:creationId xmlns:a16="http://schemas.microsoft.com/office/drawing/2014/main" id="{FBF7A7A9-0592-0243-9C39-B7BEF4BBA47B}"/>
              </a:ext>
            </a:extLst>
          </p:cNvPr>
          <p:cNvSpPr/>
          <p:nvPr/>
        </p:nvSpPr>
        <p:spPr>
          <a:xfrm flipH="1">
            <a:off x="4829268" y="5223109"/>
            <a:ext cx="72008" cy="69324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18" name="Rectangle 17">
            <a:extLst>
              <a:ext uri="{FF2B5EF4-FFF2-40B4-BE49-F238E27FC236}">
                <a16:creationId xmlns:a16="http://schemas.microsoft.com/office/drawing/2014/main" id="{5CA0C094-B24F-554D-9BE7-BB433313F5CA}"/>
              </a:ext>
            </a:extLst>
          </p:cNvPr>
          <p:cNvSpPr/>
          <p:nvPr/>
        </p:nvSpPr>
        <p:spPr>
          <a:xfrm flipH="1">
            <a:off x="5024192" y="5223109"/>
            <a:ext cx="72008" cy="693240"/>
          </a:xfrm>
          <a:prstGeom prst="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20" name="ZoneTexte 19">
            <a:extLst>
              <a:ext uri="{FF2B5EF4-FFF2-40B4-BE49-F238E27FC236}">
                <a16:creationId xmlns:a16="http://schemas.microsoft.com/office/drawing/2014/main" id="{28FA6544-1C8B-5648-93DD-6B9391694018}"/>
              </a:ext>
            </a:extLst>
          </p:cNvPr>
          <p:cNvSpPr txBox="1"/>
          <p:nvPr/>
        </p:nvSpPr>
        <p:spPr>
          <a:xfrm>
            <a:off x="1269794" y="6307663"/>
            <a:ext cx="7238717" cy="369332"/>
          </a:xfrm>
          <a:prstGeom prst="rect">
            <a:avLst/>
          </a:prstGeom>
          <a:solidFill>
            <a:schemeClr val="tx1"/>
          </a:solidFill>
        </p:spPr>
        <p:txBody>
          <a:bodyPr wrap="square" rtlCol="0">
            <a:spAutoFit/>
          </a:bodyPr>
          <a:lstStyle/>
          <a:p>
            <a:r>
              <a:rPr lang="fr-FR" sz="1800" dirty="0" err="1">
                <a:solidFill>
                  <a:schemeClr val="bg1"/>
                </a:solidFill>
                <a:latin typeface="+mj-lt"/>
              </a:rPr>
              <a:t>chap-VulMan-pentest-intro.tex</a:t>
            </a:r>
            <a:r>
              <a:rPr lang="fr-FR" sz="1800" dirty="0">
                <a:solidFill>
                  <a:schemeClr val="bg1"/>
                </a:solidFill>
                <a:latin typeface="+mj-lt"/>
              </a:rPr>
              <a:t> /Img-4model.pdf</a:t>
            </a:r>
          </a:p>
        </p:txBody>
      </p:sp>
    </p:spTree>
    <p:extLst>
      <p:ext uri="{BB962C8B-B14F-4D97-AF65-F5344CB8AC3E}">
        <p14:creationId xmlns:p14="http://schemas.microsoft.com/office/powerpoint/2010/main" val="2399089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ulnerabilities threats model">
            <a:extLst>
              <a:ext uri="{FF2B5EF4-FFF2-40B4-BE49-F238E27FC236}">
                <a16:creationId xmlns:a16="http://schemas.microsoft.com/office/drawing/2014/main" id="{09AE8BD6-1D2B-1142-9CCB-4C2249DFC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208" y="-747464"/>
            <a:ext cx="5328592" cy="3996444"/>
          </a:xfrm>
          <a:prstGeom prst="rect">
            <a:avLst/>
          </a:prstGeom>
          <a:noFill/>
          <a:extLst>
            <a:ext uri="{909E8E84-426E-40DD-AFC4-6F175D3DCCD1}">
              <a14:hiddenFill xmlns:a14="http://schemas.microsoft.com/office/drawing/2010/main">
                <a:solidFill>
                  <a:srgbClr val="FFFFFF"/>
                </a:solidFill>
              </a14:hiddenFill>
            </a:ext>
          </a:extLst>
        </p:spPr>
      </p:pic>
      <p:sp>
        <p:nvSpPr>
          <p:cNvPr id="3" name="Bouée 2">
            <a:extLst>
              <a:ext uri="{FF2B5EF4-FFF2-40B4-BE49-F238E27FC236}">
                <a16:creationId xmlns:a16="http://schemas.microsoft.com/office/drawing/2014/main" id="{4B1A869C-F905-1C48-A57B-FF75F614D8F6}"/>
              </a:ext>
            </a:extLst>
          </p:cNvPr>
          <p:cNvSpPr/>
          <p:nvPr/>
        </p:nvSpPr>
        <p:spPr>
          <a:xfrm>
            <a:off x="2159732" y="980728"/>
            <a:ext cx="4723767" cy="4896544"/>
          </a:xfrm>
          <a:prstGeom prst="donut">
            <a:avLst>
              <a:gd name="adj" fmla="val 3233"/>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solidFill>
                <a:schemeClr val="tx1"/>
              </a:solidFill>
            </a:endParaRPr>
          </a:p>
        </p:txBody>
      </p:sp>
      <p:sp>
        <p:nvSpPr>
          <p:cNvPr id="4" name="Triangle 3">
            <a:extLst>
              <a:ext uri="{FF2B5EF4-FFF2-40B4-BE49-F238E27FC236}">
                <a16:creationId xmlns:a16="http://schemas.microsoft.com/office/drawing/2014/main" id="{945EB0B2-A88C-A640-8B58-829348C66217}"/>
              </a:ext>
            </a:extLst>
          </p:cNvPr>
          <p:cNvSpPr/>
          <p:nvPr/>
        </p:nvSpPr>
        <p:spPr>
          <a:xfrm rot="5400000">
            <a:off x="4215580" y="687837"/>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5" name="Triangle 4">
            <a:extLst>
              <a:ext uri="{FF2B5EF4-FFF2-40B4-BE49-F238E27FC236}">
                <a16:creationId xmlns:a16="http://schemas.microsoft.com/office/drawing/2014/main" id="{064BCB92-F6C4-1441-AE9D-B878FE038A1A}"/>
              </a:ext>
            </a:extLst>
          </p:cNvPr>
          <p:cNvSpPr/>
          <p:nvPr/>
        </p:nvSpPr>
        <p:spPr>
          <a:xfrm rot="16200000">
            <a:off x="4318305" y="5372096"/>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6" name="Rectangle à coins arrondis 12">
            <a:extLst>
              <a:ext uri="{FF2B5EF4-FFF2-40B4-BE49-F238E27FC236}">
                <a16:creationId xmlns:a16="http://schemas.microsoft.com/office/drawing/2014/main" id="{B7DC1803-CC46-D445-A15B-2B246EAE893A}"/>
              </a:ext>
            </a:extLst>
          </p:cNvPr>
          <p:cNvSpPr/>
          <p:nvPr/>
        </p:nvSpPr>
        <p:spPr>
          <a:xfrm>
            <a:off x="1911493"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Menaces</a:t>
            </a:r>
          </a:p>
        </p:txBody>
      </p:sp>
      <p:sp>
        <p:nvSpPr>
          <p:cNvPr id="7" name="Rectangle à coins arrondis 12">
            <a:extLst>
              <a:ext uri="{FF2B5EF4-FFF2-40B4-BE49-F238E27FC236}">
                <a16:creationId xmlns:a16="http://schemas.microsoft.com/office/drawing/2014/main" id="{13B8ADE1-C328-8D40-B2D7-FC7F6193ACD4}"/>
              </a:ext>
            </a:extLst>
          </p:cNvPr>
          <p:cNvSpPr/>
          <p:nvPr/>
        </p:nvSpPr>
        <p:spPr>
          <a:xfrm>
            <a:off x="5278546"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Attaques</a:t>
            </a:r>
          </a:p>
        </p:txBody>
      </p:sp>
      <p:sp>
        <p:nvSpPr>
          <p:cNvPr id="8" name="Rectangle à coins arrondis 12">
            <a:extLst>
              <a:ext uri="{FF2B5EF4-FFF2-40B4-BE49-F238E27FC236}">
                <a16:creationId xmlns:a16="http://schemas.microsoft.com/office/drawing/2014/main" id="{2674ABDA-5642-744E-9424-4F9A08E9D3BB}"/>
              </a:ext>
            </a:extLst>
          </p:cNvPr>
          <p:cNvSpPr/>
          <p:nvPr/>
        </p:nvSpPr>
        <p:spPr>
          <a:xfrm>
            <a:off x="1386413"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Actifs</a:t>
            </a:r>
          </a:p>
        </p:txBody>
      </p:sp>
      <p:sp>
        <p:nvSpPr>
          <p:cNvPr id="9" name="Rectangle à coins arrondis 12">
            <a:extLst>
              <a:ext uri="{FF2B5EF4-FFF2-40B4-BE49-F238E27FC236}">
                <a16:creationId xmlns:a16="http://schemas.microsoft.com/office/drawing/2014/main" id="{5A6A436E-0278-4848-AF44-E12E85C1BFFD}"/>
              </a:ext>
            </a:extLst>
          </p:cNvPr>
          <p:cNvSpPr/>
          <p:nvPr/>
        </p:nvSpPr>
        <p:spPr>
          <a:xfrm>
            <a:off x="5508222"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Vulnerabilités</a:t>
            </a:r>
            <a:endParaRPr lang="fr-FR" b="1" dirty="0">
              <a:solidFill>
                <a:schemeClr val="tx1"/>
              </a:solidFill>
            </a:endParaRPr>
          </a:p>
        </p:txBody>
      </p:sp>
      <p:sp>
        <p:nvSpPr>
          <p:cNvPr id="10" name="Rectangle à coins arrondis 12">
            <a:extLst>
              <a:ext uri="{FF2B5EF4-FFF2-40B4-BE49-F238E27FC236}">
                <a16:creationId xmlns:a16="http://schemas.microsoft.com/office/drawing/2014/main" id="{EA6CECBD-0155-394D-936A-A3F093CEA02F}"/>
              </a:ext>
            </a:extLst>
          </p:cNvPr>
          <p:cNvSpPr/>
          <p:nvPr/>
        </p:nvSpPr>
        <p:spPr>
          <a:xfrm>
            <a:off x="1857316" y="4753747"/>
            <a:ext cx="2664297"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Contremesures</a:t>
            </a:r>
          </a:p>
        </p:txBody>
      </p:sp>
      <p:sp>
        <p:nvSpPr>
          <p:cNvPr id="11" name="Rectangle à coins arrondis 12">
            <a:extLst>
              <a:ext uri="{FF2B5EF4-FFF2-40B4-BE49-F238E27FC236}">
                <a16:creationId xmlns:a16="http://schemas.microsoft.com/office/drawing/2014/main" id="{FD761266-737E-A94E-9EBD-2127F8D54FB6}"/>
              </a:ext>
            </a:extLst>
          </p:cNvPr>
          <p:cNvSpPr/>
          <p:nvPr/>
        </p:nvSpPr>
        <p:spPr>
          <a:xfrm>
            <a:off x="5132614" y="4714842"/>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Risques</a:t>
            </a:r>
          </a:p>
        </p:txBody>
      </p:sp>
      <p:sp>
        <p:nvSpPr>
          <p:cNvPr id="12" name="ZoneTexte 11">
            <a:extLst>
              <a:ext uri="{FF2B5EF4-FFF2-40B4-BE49-F238E27FC236}">
                <a16:creationId xmlns:a16="http://schemas.microsoft.com/office/drawing/2014/main" id="{1583A275-C645-A14E-87E5-C39CA9422797}"/>
              </a:ext>
            </a:extLst>
          </p:cNvPr>
          <p:cNvSpPr txBox="1"/>
          <p:nvPr/>
        </p:nvSpPr>
        <p:spPr>
          <a:xfrm>
            <a:off x="3681364" y="360195"/>
            <a:ext cx="1418658" cy="369332"/>
          </a:xfrm>
          <a:prstGeom prst="rect">
            <a:avLst/>
          </a:prstGeom>
          <a:noFill/>
        </p:spPr>
        <p:txBody>
          <a:bodyPr wrap="none" rtlCol="0">
            <a:spAutoFit/>
          </a:bodyPr>
          <a:lstStyle/>
          <a:p>
            <a:r>
              <a:rPr lang="fr-FR" sz="1800" dirty="0">
                <a:solidFill>
                  <a:schemeClr val="accent2"/>
                </a:solidFill>
                <a:latin typeface="+mn-lt"/>
              </a:rPr>
              <a:t>matérialisent</a:t>
            </a:r>
          </a:p>
        </p:txBody>
      </p:sp>
      <p:sp>
        <p:nvSpPr>
          <p:cNvPr id="13" name="ZoneTexte 12">
            <a:extLst>
              <a:ext uri="{FF2B5EF4-FFF2-40B4-BE49-F238E27FC236}">
                <a16:creationId xmlns:a16="http://schemas.microsoft.com/office/drawing/2014/main" id="{85124614-4723-B643-BC46-BF9E133E26C7}"/>
              </a:ext>
            </a:extLst>
          </p:cNvPr>
          <p:cNvSpPr txBox="1"/>
          <p:nvPr/>
        </p:nvSpPr>
        <p:spPr>
          <a:xfrm>
            <a:off x="532876" y="2587863"/>
            <a:ext cx="1626856" cy="369332"/>
          </a:xfrm>
          <a:prstGeom prst="rect">
            <a:avLst/>
          </a:prstGeom>
          <a:noFill/>
        </p:spPr>
        <p:txBody>
          <a:bodyPr wrap="none" rtlCol="0">
            <a:spAutoFit/>
          </a:bodyPr>
          <a:lstStyle/>
          <a:p>
            <a:r>
              <a:rPr lang="fr-FR" sz="1800" dirty="0">
                <a:solidFill>
                  <a:schemeClr val="accent2"/>
                </a:solidFill>
                <a:latin typeface="+mn-lt"/>
              </a:rPr>
              <a:t>Compromis par</a:t>
            </a:r>
          </a:p>
        </p:txBody>
      </p:sp>
      <p:sp>
        <p:nvSpPr>
          <p:cNvPr id="14" name="ZoneTexte 13">
            <a:extLst>
              <a:ext uri="{FF2B5EF4-FFF2-40B4-BE49-F238E27FC236}">
                <a16:creationId xmlns:a16="http://schemas.microsoft.com/office/drawing/2014/main" id="{910C974B-8DFA-6847-B07D-205D136419D8}"/>
              </a:ext>
            </a:extLst>
          </p:cNvPr>
          <p:cNvSpPr txBox="1"/>
          <p:nvPr/>
        </p:nvSpPr>
        <p:spPr>
          <a:xfrm>
            <a:off x="1044913" y="4177112"/>
            <a:ext cx="1113766" cy="369332"/>
          </a:xfrm>
          <a:prstGeom prst="rect">
            <a:avLst/>
          </a:prstGeom>
          <a:noFill/>
        </p:spPr>
        <p:txBody>
          <a:bodyPr wrap="none" rtlCol="0">
            <a:spAutoFit/>
          </a:bodyPr>
          <a:lstStyle/>
          <a:p>
            <a:r>
              <a:rPr lang="fr-FR" sz="1800" dirty="0">
                <a:solidFill>
                  <a:schemeClr val="accent2"/>
                </a:solidFill>
                <a:latin typeface="+mn-lt"/>
              </a:rPr>
              <a:t>protègent</a:t>
            </a:r>
          </a:p>
        </p:txBody>
      </p:sp>
      <p:sp>
        <p:nvSpPr>
          <p:cNvPr id="15" name="ZoneTexte 14">
            <a:extLst>
              <a:ext uri="{FF2B5EF4-FFF2-40B4-BE49-F238E27FC236}">
                <a16:creationId xmlns:a16="http://schemas.microsoft.com/office/drawing/2014/main" id="{9B50A1F0-0EC6-6F40-A031-FFF98FAA2D5C}"/>
              </a:ext>
            </a:extLst>
          </p:cNvPr>
          <p:cNvSpPr txBox="1"/>
          <p:nvPr/>
        </p:nvSpPr>
        <p:spPr>
          <a:xfrm>
            <a:off x="3988080" y="6168118"/>
            <a:ext cx="1593385" cy="369332"/>
          </a:xfrm>
          <a:prstGeom prst="rect">
            <a:avLst/>
          </a:prstGeom>
          <a:noFill/>
        </p:spPr>
        <p:txBody>
          <a:bodyPr wrap="none" rtlCol="0">
            <a:spAutoFit/>
          </a:bodyPr>
          <a:lstStyle/>
          <a:p>
            <a:r>
              <a:rPr lang="fr-FR" sz="1800" dirty="0">
                <a:solidFill>
                  <a:schemeClr val="accent2"/>
                </a:solidFill>
                <a:latin typeface="+mn-lt"/>
              </a:rPr>
              <a:t>Est couvert par</a:t>
            </a:r>
          </a:p>
        </p:txBody>
      </p:sp>
      <p:sp>
        <p:nvSpPr>
          <p:cNvPr id="16" name="ZoneTexte 15">
            <a:extLst>
              <a:ext uri="{FF2B5EF4-FFF2-40B4-BE49-F238E27FC236}">
                <a16:creationId xmlns:a16="http://schemas.microsoft.com/office/drawing/2014/main" id="{5C95D538-7C32-5145-A724-FD3E32DDFE20}"/>
              </a:ext>
            </a:extLst>
          </p:cNvPr>
          <p:cNvSpPr txBox="1"/>
          <p:nvPr/>
        </p:nvSpPr>
        <p:spPr>
          <a:xfrm>
            <a:off x="6793308" y="4094065"/>
            <a:ext cx="1205010" cy="369332"/>
          </a:xfrm>
          <a:prstGeom prst="rect">
            <a:avLst/>
          </a:prstGeom>
          <a:noFill/>
        </p:spPr>
        <p:txBody>
          <a:bodyPr wrap="none" rtlCol="0">
            <a:spAutoFit/>
          </a:bodyPr>
          <a:lstStyle/>
          <a:p>
            <a:r>
              <a:rPr lang="fr-FR" sz="1800" dirty="0">
                <a:solidFill>
                  <a:schemeClr val="accent2"/>
                </a:solidFill>
                <a:latin typeface="+mn-lt"/>
              </a:rPr>
              <a:t>exposent à</a:t>
            </a:r>
          </a:p>
        </p:txBody>
      </p:sp>
      <p:sp>
        <p:nvSpPr>
          <p:cNvPr id="17" name="ZoneTexte 16">
            <a:extLst>
              <a:ext uri="{FF2B5EF4-FFF2-40B4-BE49-F238E27FC236}">
                <a16:creationId xmlns:a16="http://schemas.microsoft.com/office/drawing/2014/main" id="{FA14DA89-B876-B44C-B08C-E29DCF58CDE6}"/>
              </a:ext>
            </a:extLst>
          </p:cNvPr>
          <p:cNvSpPr txBox="1"/>
          <p:nvPr/>
        </p:nvSpPr>
        <p:spPr>
          <a:xfrm>
            <a:off x="6883499" y="2540000"/>
            <a:ext cx="1131977" cy="369332"/>
          </a:xfrm>
          <a:prstGeom prst="rect">
            <a:avLst/>
          </a:prstGeom>
          <a:noFill/>
        </p:spPr>
        <p:txBody>
          <a:bodyPr wrap="none" rtlCol="0">
            <a:spAutoFit/>
          </a:bodyPr>
          <a:lstStyle/>
          <a:p>
            <a:r>
              <a:rPr lang="fr-FR" sz="1800" dirty="0">
                <a:solidFill>
                  <a:schemeClr val="accent2"/>
                </a:solidFill>
                <a:latin typeface="+mn-lt"/>
              </a:rPr>
              <a:t>exploitent</a:t>
            </a:r>
          </a:p>
        </p:txBody>
      </p:sp>
    </p:spTree>
    <p:extLst>
      <p:ext uri="{BB962C8B-B14F-4D97-AF65-F5344CB8AC3E}">
        <p14:creationId xmlns:p14="http://schemas.microsoft.com/office/powerpoint/2010/main" val="3822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57371433-CB60-7946-868A-CA983BBF1512}"/>
              </a:ext>
            </a:extLst>
          </p:cNvPr>
          <p:cNvSpPr/>
          <p:nvPr/>
        </p:nvSpPr>
        <p:spPr>
          <a:xfrm>
            <a:off x="1434205" y="1635370"/>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BB904150-9B6E-7246-B869-7DD0A01E437E}"/>
              </a:ext>
            </a:extLst>
          </p:cNvPr>
          <p:cNvSpPr/>
          <p:nvPr/>
        </p:nvSpPr>
        <p:spPr>
          <a:xfrm>
            <a:off x="3757060" y="120205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4" name="Rectangle à coins arrondis 12">
            <a:extLst>
              <a:ext uri="{FF2B5EF4-FFF2-40B4-BE49-F238E27FC236}">
                <a16:creationId xmlns:a16="http://schemas.microsoft.com/office/drawing/2014/main" id="{9DDE443A-F97C-B84D-B60A-E6F6096D31A2}"/>
              </a:ext>
            </a:extLst>
          </p:cNvPr>
          <p:cNvSpPr/>
          <p:nvPr/>
        </p:nvSpPr>
        <p:spPr>
          <a:xfrm>
            <a:off x="3768893" y="2306394"/>
            <a:ext cx="1606213" cy="519132"/>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BDD1E2B9-37AB-1F48-9ED8-7535355E9CF1}"/>
              </a:ext>
            </a:extLst>
          </p:cNvPr>
          <p:cNvSpPr/>
          <p:nvPr/>
        </p:nvSpPr>
        <p:spPr>
          <a:xfrm>
            <a:off x="6103581" y="2626965"/>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cxnSp>
        <p:nvCxnSpPr>
          <p:cNvPr id="6" name="Connecteur en angle 5">
            <a:extLst>
              <a:ext uri="{FF2B5EF4-FFF2-40B4-BE49-F238E27FC236}">
                <a16:creationId xmlns:a16="http://schemas.microsoft.com/office/drawing/2014/main" id="{E85222C2-6A33-C749-8C0F-2C5ED8CD1678}"/>
              </a:ext>
            </a:extLst>
          </p:cNvPr>
          <p:cNvCxnSpPr>
            <a:cxnSpLocks/>
            <a:stCxn id="2" idx="3"/>
            <a:endCxn id="3" idx="1"/>
          </p:cNvCxnSpPr>
          <p:nvPr/>
        </p:nvCxnSpPr>
        <p:spPr>
          <a:xfrm flipV="1">
            <a:off x="3040418" y="1457787"/>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3C586B02-5D22-2E45-A01E-98B8D8E369A3}"/>
              </a:ext>
            </a:extLst>
          </p:cNvPr>
          <p:cNvCxnSpPr>
            <a:cxnSpLocks/>
            <a:stCxn id="2" idx="3"/>
            <a:endCxn id="4" idx="1"/>
          </p:cNvCxnSpPr>
          <p:nvPr/>
        </p:nvCxnSpPr>
        <p:spPr>
          <a:xfrm>
            <a:off x="3040418" y="1970882"/>
            <a:ext cx="728475" cy="5950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à coins arrondis 12">
            <a:extLst>
              <a:ext uri="{FF2B5EF4-FFF2-40B4-BE49-F238E27FC236}">
                <a16:creationId xmlns:a16="http://schemas.microsoft.com/office/drawing/2014/main" id="{086E6EC4-C6B5-1547-9D8E-CA07F4FE0E01}"/>
              </a:ext>
            </a:extLst>
          </p:cNvPr>
          <p:cNvSpPr/>
          <p:nvPr/>
        </p:nvSpPr>
        <p:spPr>
          <a:xfrm>
            <a:off x="6103581" y="1970882"/>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9" name="Connecteur en angle 8">
            <a:extLst>
              <a:ext uri="{FF2B5EF4-FFF2-40B4-BE49-F238E27FC236}">
                <a16:creationId xmlns:a16="http://schemas.microsoft.com/office/drawing/2014/main" id="{5FA3736E-3460-2741-9762-CC7DBB163279}"/>
              </a:ext>
            </a:extLst>
          </p:cNvPr>
          <p:cNvCxnSpPr>
            <a:cxnSpLocks/>
            <a:stCxn id="3" idx="3"/>
            <a:endCxn id="8" idx="0"/>
          </p:cNvCxnSpPr>
          <p:nvPr/>
        </p:nvCxnSpPr>
        <p:spPr>
          <a:xfrm>
            <a:off x="5363273" y="1457787"/>
            <a:ext cx="1382326" cy="513095"/>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en angle 9">
            <a:extLst>
              <a:ext uri="{FF2B5EF4-FFF2-40B4-BE49-F238E27FC236}">
                <a16:creationId xmlns:a16="http://schemas.microsoft.com/office/drawing/2014/main" id="{77345A6D-BF03-B34D-8B6C-AAF8C4E4CC54}"/>
              </a:ext>
            </a:extLst>
          </p:cNvPr>
          <p:cNvCxnSpPr>
            <a:cxnSpLocks/>
            <a:stCxn id="4" idx="3"/>
            <a:endCxn id="8" idx="1"/>
          </p:cNvCxnSpPr>
          <p:nvPr/>
        </p:nvCxnSpPr>
        <p:spPr>
          <a:xfrm flipV="1">
            <a:off x="5375106" y="2195482"/>
            <a:ext cx="728475" cy="3704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0" name="Rectangle à coins arrondis 12">
            <a:extLst>
              <a:ext uri="{FF2B5EF4-FFF2-40B4-BE49-F238E27FC236}">
                <a16:creationId xmlns:a16="http://schemas.microsoft.com/office/drawing/2014/main" id="{C1F13219-E7A4-2746-8C20-81D95D04E036}"/>
              </a:ext>
            </a:extLst>
          </p:cNvPr>
          <p:cNvSpPr/>
          <p:nvPr/>
        </p:nvSpPr>
        <p:spPr>
          <a:xfrm>
            <a:off x="3702403" y="3774234"/>
            <a:ext cx="1739194" cy="1041671"/>
          </a:xfrm>
          <a:prstGeom prst="roundRect">
            <a:avLst/>
          </a:prstGeom>
          <a:solidFill>
            <a:schemeClr val="tx1">
              <a:lumMod val="50000"/>
              <a:lumOff val="50000"/>
            </a:schemeClr>
          </a:solidFill>
          <a:ln w="57150" cmpd="sng">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 Management</a:t>
            </a:r>
          </a:p>
        </p:txBody>
      </p:sp>
      <p:sp>
        <p:nvSpPr>
          <p:cNvPr id="54" name="ZoneTexte 53">
            <a:extLst>
              <a:ext uri="{FF2B5EF4-FFF2-40B4-BE49-F238E27FC236}">
                <a16:creationId xmlns:a16="http://schemas.microsoft.com/office/drawing/2014/main" id="{F378FAD0-214D-1240-8E7C-9AF98EEE1A1F}"/>
              </a:ext>
            </a:extLst>
          </p:cNvPr>
          <p:cNvSpPr txBox="1"/>
          <p:nvPr/>
        </p:nvSpPr>
        <p:spPr>
          <a:xfrm>
            <a:off x="2344168" y="5764613"/>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img-logman.pdf</a:t>
            </a:r>
            <a:endParaRPr lang="fr-FR" sz="1800" dirty="0">
              <a:solidFill>
                <a:schemeClr val="bg1"/>
              </a:solidFill>
              <a:latin typeface="+mn-lt"/>
            </a:endParaRPr>
          </a:p>
        </p:txBody>
      </p:sp>
      <p:cxnSp>
        <p:nvCxnSpPr>
          <p:cNvPr id="15" name="Connecteur droit avec flèche 14">
            <a:extLst>
              <a:ext uri="{FF2B5EF4-FFF2-40B4-BE49-F238E27FC236}">
                <a16:creationId xmlns:a16="http://schemas.microsoft.com/office/drawing/2014/main" id="{DA873A90-5F2F-9447-8CB6-0F15181A5FDF}"/>
              </a:ext>
            </a:extLst>
          </p:cNvPr>
          <p:cNvCxnSpPr>
            <a:cxnSpLocks/>
            <a:stCxn id="40" idx="0"/>
            <a:endCxn id="4" idx="2"/>
          </p:cNvCxnSpPr>
          <p:nvPr/>
        </p:nvCxnSpPr>
        <p:spPr>
          <a:xfrm flipV="1">
            <a:off x="4572000" y="2825526"/>
            <a:ext cx="0" cy="948708"/>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64419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96" y="1484784"/>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53</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54</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598152608"/>
              </p:ext>
            </p:extLst>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1800" dirty="0"/>
              <a:t>Roadmap Areas</a:t>
            </a:r>
            <a:endParaRPr lang="en-US" sz="12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55</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196880911"/>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56</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20778473"/>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1">
            <a:extLst>
              <a:ext uri="{FF2B5EF4-FFF2-40B4-BE49-F238E27FC236}">
                <a16:creationId xmlns:a16="http://schemas.microsoft.com/office/drawing/2014/main" id="{410AB4B8-6F80-9543-BB5B-31685F8E76BB}"/>
              </a:ext>
            </a:extLst>
          </p:cNvPr>
          <p:cNvGraphicFramePr/>
          <p:nvPr>
            <p:extLst>
              <p:ext uri="{D42A27DB-BD31-4B8C-83A1-F6EECF244321}">
                <p14:modId xmlns:p14="http://schemas.microsoft.com/office/powerpoint/2010/main" val="3716081568"/>
              </p:ext>
            </p:extLst>
          </p:nvPr>
        </p:nvGraphicFramePr>
        <p:xfrm>
          <a:off x="-3526379" y="4812778"/>
          <a:ext cx="1607435" cy="181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12">
            <a:extLst>
              <a:ext uri="{FF2B5EF4-FFF2-40B4-BE49-F238E27FC236}">
                <a16:creationId xmlns:a16="http://schemas.microsoft.com/office/drawing/2014/main" id="{0223CE23-5258-4D40-98D2-5989717352EF}"/>
              </a:ext>
            </a:extLst>
          </p:cNvPr>
          <p:cNvSpPr txBox="1">
            <a:spLocks noChangeArrowheads="1"/>
          </p:cNvSpPr>
          <p:nvPr/>
        </p:nvSpPr>
        <p:spPr bwMode="auto">
          <a:xfrm>
            <a:off x="5373292" y="944312"/>
            <a:ext cx="3015132"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1432" tIns="45719" rIns="91432" bIns="45719" anchor="ctr">
            <a:spAutoFit/>
          </a:bodyPr>
          <a:lstStyle>
            <a:lvl1pPr>
              <a:defRPr sz="3200">
                <a:solidFill>
                  <a:schemeClr val="tx1"/>
                </a:solidFill>
                <a:latin typeface="Helvetica 45 Light" pitchFamily="34" charset="0"/>
              </a:defRPr>
            </a:lvl1pPr>
            <a:lvl2pPr>
              <a:defRPr sz="2800">
                <a:solidFill>
                  <a:schemeClr val="tx1"/>
                </a:solidFill>
                <a:latin typeface="Helvetica 45 Light" pitchFamily="34" charset="0"/>
              </a:defRPr>
            </a:lvl2pPr>
            <a:lvl3pPr>
              <a:defRPr sz="2400">
                <a:solidFill>
                  <a:schemeClr val="tx1"/>
                </a:solidFill>
                <a:latin typeface="Helvetica 45 Light" pitchFamily="34" charset="0"/>
              </a:defRPr>
            </a:lvl3pPr>
            <a:lvl4pPr>
              <a:defRPr sz="2000">
                <a:solidFill>
                  <a:schemeClr val="tx1"/>
                </a:solidFill>
                <a:latin typeface="Helvetica 45 Light" pitchFamily="34" charset="0"/>
              </a:defRPr>
            </a:lvl4pPr>
            <a:lvl5pPr>
              <a:defRPr sz="2000">
                <a:solidFill>
                  <a:schemeClr val="tx1"/>
                </a:solidFill>
                <a:latin typeface="Helvetica 45 Light" pitchFamily="34" charset="0"/>
              </a:defRPr>
            </a:lvl5pPr>
            <a:lvl6pPr eaLnBrk="0" fontAlgn="base" hangingPunct="0">
              <a:spcAft>
                <a:spcPct val="0"/>
              </a:spcAft>
              <a:buChar char="»"/>
              <a:defRPr sz="2000">
                <a:solidFill>
                  <a:schemeClr val="tx1"/>
                </a:solidFill>
                <a:latin typeface="Helvetica 45 Light" pitchFamily="34" charset="0"/>
              </a:defRPr>
            </a:lvl6pPr>
            <a:lvl7pPr eaLnBrk="0" fontAlgn="base" hangingPunct="0">
              <a:spcAft>
                <a:spcPct val="0"/>
              </a:spcAft>
              <a:buChar char="»"/>
              <a:defRPr sz="2000">
                <a:solidFill>
                  <a:schemeClr val="tx1"/>
                </a:solidFill>
                <a:latin typeface="Helvetica 45 Light" pitchFamily="34" charset="0"/>
              </a:defRPr>
            </a:lvl7pPr>
            <a:lvl8pPr eaLnBrk="0" fontAlgn="base" hangingPunct="0">
              <a:spcAft>
                <a:spcPct val="0"/>
              </a:spcAft>
              <a:buChar char="»"/>
              <a:defRPr sz="2000">
                <a:solidFill>
                  <a:schemeClr val="tx1"/>
                </a:solidFill>
                <a:latin typeface="Helvetica 45 Light" pitchFamily="34" charset="0"/>
              </a:defRPr>
            </a:lvl8pPr>
            <a:lvl9pPr eaLnBrk="0" fontAlgn="base" hangingPunct="0">
              <a:spcAft>
                <a:spcPct val="0"/>
              </a:spcAft>
              <a:buChar char="»"/>
              <a:defRPr sz="2000">
                <a:solidFill>
                  <a:schemeClr val="tx1"/>
                </a:solidFill>
                <a:latin typeface="Helvetica 45 Light" pitchFamily="34" charset="0"/>
              </a:defRPr>
            </a:lvl9pPr>
          </a:lstStyle>
          <a:p>
            <a:r>
              <a:rPr lang="en-GB" sz="1600" dirty="0">
                <a:solidFill>
                  <a:srgbClr val="BC002B"/>
                </a:solidFill>
                <a:latin typeface="Arial" panose="020B0604020202020204" pitchFamily="34" charset="0"/>
                <a:cs typeface="Arial" panose="020B0604020202020204" pitchFamily="34" charset="0"/>
              </a:rPr>
              <a:t>Expertise et savoir faire</a:t>
            </a:r>
            <a:endParaRPr lang="en-GB" sz="1400" dirty="0">
              <a:solidFill>
                <a:srgbClr val="BC002B"/>
              </a:solidFill>
              <a:latin typeface="Arial" panose="020B0604020202020204" pitchFamily="34" charset="0"/>
              <a:cs typeface="Arial" panose="020B0604020202020204" pitchFamily="34" charset="0"/>
            </a:endParaRPr>
          </a:p>
        </p:txBody>
      </p:sp>
      <p:sp>
        <p:nvSpPr>
          <p:cNvPr id="4" name="TextBox 13">
            <a:extLst>
              <a:ext uri="{FF2B5EF4-FFF2-40B4-BE49-F238E27FC236}">
                <a16:creationId xmlns:a16="http://schemas.microsoft.com/office/drawing/2014/main" id="{2987D660-A3CA-7E48-B6F2-6E73C05FFEFC}"/>
              </a:ext>
            </a:extLst>
          </p:cNvPr>
          <p:cNvSpPr txBox="1">
            <a:spLocks noChangeArrowheads="1"/>
          </p:cNvSpPr>
          <p:nvPr/>
        </p:nvSpPr>
        <p:spPr bwMode="auto">
          <a:xfrm>
            <a:off x="916781" y="940343"/>
            <a:ext cx="2962258"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1432" tIns="45719" rIns="91432" bIns="45719" anchor="ctr">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1600" dirty="0">
                <a:solidFill>
                  <a:srgbClr val="BC002B"/>
                </a:solidFill>
                <a:latin typeface="Arial" panose="020B0604020202020204" pitchFamily="34" charset="0"/>
                <a:cs typeface="Arial" panose="020B0604020202020204" pitchFamily="34" charset="0"/>
              </a:rPr>
              <a:t>Services et actifs du SI</a:t>
            </a:r>
          </a:p>
        </p:txBody>
      </p:sp>
      <p:sp>
        <p:nvSpPr>
          <p:cNvPr id="5" name="TextBox 14">
            <a:extLst>
              <a:ext uri="{FF2B5EF4-FFF2-40B4-BE49-F238E27FC236}">
                <a16:creationId xmlns:a16="http://schemas.microsoft.com/office/drawing/2014/main" id="{1AF41326-ED6A-8342-A187-7411636D6A0A}"/>
              </a:ext>
            </a:extLst>
          </p:cNvPr>
          <p:cNvSpPr txBox="1">
            <a:spLocks noChangeArrowheads="1"/>
          </p:cNvSpPr>
          <p:nvPr/>
        </p:nvSpPr>
        <p:spPr bwMode="auto">
          <a:xfrm>
            <a:off x="916782" y="2854868"/>
            <a:ext cx="3015132"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1432" tIns="45719" rIns="91432" bIns="45719" anchor="ctr">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1600">
                <a:solidFill>
                  <a:srgbClr val="BC002B"/>
                </a:solidFill>
                <a:latin typeface="Arial" panose="020B0604020202020204" pitchFamily="34" charset="0"/>
                <a:cs typeface="Arial" panose="020B0604020202020204" pitchFamily="34" charset="0"/>
              </a:rPr>
              <a:t>Données externes</a:t>
            </a:r>
          </a:p>
        </p:txBody>
      </p:sp>
      <p:sp>
        <p:nvSpPr>
          <p:cNvPr id="6" name="Bent Arrow 15">
            <a:extLst>
              <a:ext uri="{FF2B5EF4-FFF2-40B4-BE49-F238E27FC236}">
                <a16:creationId xmlns:a16="http://schemas.microsoft.com/office/drawing/2014/main" id="{432F55B1-E2F9-0744-95EE-907D6C2BB38A}"/>
              </a:ext>
            </a:extLst>
          </p:cNvPr>
          <p:cNvSpPr/>
          <p:nvPr/>
        </p:nvSpPr>
        <p:spPr>
          <a:xfrm rot="5400000">
            <a:off x="3553619" y="2133557"/>
            <a:ext cx="1179513" cy="685800"/>
          </a:xfrm>
          <a:prstGeom prst="bentArrow">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a:lstStyle/>
          <a:p>
            <a:pPr algn="ctr">
              <a:defRPr/>
            </a:pPr>
            <a:endParaRPr lang="en-GB" sz="1100" dirty="0">
              <a:solidFill>
                <a:srgbClr val="000000"/>
              </a:solidFill>
              <a:latin typeface="Helvetica 45 Light" panose="020B0404020002020204" pitchFamily="34" charset="0"/>
            </a:endParaRPr>
          </a:p>
        </p:txBody>
      </p:sp>
      <p:sp>
        <p:nvSpPr>
          <p:cNvPr id="7" name="Rounded Rectangle 16">
            <a:extLst>
              <a:ext uri="{FF2B5EF4-FFF2-40B4-BE49-F238E27FC236}">
                <a16:creationId xmlns:a16="http://schemas.microsoft.com/office/drawing/2014/main" id="{0E60996B-D5B7-CB4F-A0AA-627E472D1B5E}"/>
              </a:ext>
            </a:extLst>
          </p:cNvPr>
          <p:cNvSpPr/>
          <p:nvPr/>
        </p:nvSpPr>
        <p:spPr>
          <a:xfrm>
            <a:off x="5373292" y="1340600"/>
            <a:ext cx="2783681" cy="1116013"/>
          </a:xfrm>
          <a:prstGeom prst="roundRect">
            <a:avLst/>
          </a:prstGeom>
          <a:solidFill>
            <a:srgbClr val="FF6600">
              <a:alpha val="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anchor="ctr"/>
          <a:lstStyle/>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Catalogue des scénarios de menace</a:t>
            </a:r>
          </a:p>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Listes dynamiques</a:t>
            </a:r>
          </a:p>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Flux de veille</a:t>
            </a:r>
          </a:p>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Expérience antérieure sur incident</a:t>
            </a:r>
          </a:p>
        </p:txBody>
      </p:sp>
      <p:sp>
        <p:nvSpPr>
          <p:cNvPr id="8" name="Rounded Rectangle 17">
            <a:extLst>
              <a:ext uri="{FF2B5EF4-FFF2-40B4-BE49-F238E27FC236}">
                <a16:creationId xmlns:a16="http://schemas.microsoft.com/office/drawing/2014/main" id="{DC35C4A4-B1E5-3E43-87C0-E11F76F933A8}"/>
              </a:ext>
            </a:extLst>
          </p:cNvPr>
          <p:cNvSpPr/>
          <p:nvPr/>
        </p:nvSpPr>
        <p:spPr>
          <a:xfrm>
            <a:off x="916782" y="1296150"/>
            <a:ext cx="2783681" cy="1493838"/>
          </a:xfrm>
          <a:prstGeom prst="roundRect">
            <a:avLst/>
          </a:prstGeom>
          <a:solidFill>
            <a:srgbClr val="FF6600">
              <a:alpha val="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anchor="ctr"/>
          <a:lstStyle/>
          <a:p>
            <a:pPr marL="245519" indent="-228586">
              <a:lnSpc>
                <a:spcPct val="90000"/>
              </a:lnSpc>
              <a:buClr>
                <a:schemeClr val="accent2"/>
              </a:buClr>
              <a:buFont typeface="Wingdings" pitchFamily="2" charset="2"/>
              <a:buChar char="§"/>
              <a:defRP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sondes de sécurité</a:t>
            </a:r>
          </a:p>
          <a:p>
            <a:pPr marL="245519" indent="-228586">
              <a:lnSpc>
                <a:spcPct val="90000"/>
              </a:lnSpc>
              <a:buClr>
                <a:schemeClr val="accent2"/>
              </a:buClr>
              <a:buFont typeface="Wingdings" pitchFamily="2" charset="2"/>
              <a:buChar char="§"/>
              <a:defRP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points d’accès et de contrôle de politique SSI</a:t>
            </a:r>
          </a:p>
          <a:p>
            <a:pPr marL="245519" indent="-228586">
              <a:lnSpc>
                <a:spcPct val="90000"/>
              </a:lnSpc>
              <a:buClr>
                <a:schemeClr val="accent2"/>
              </a:buClr>
              <a:buFont typeface="Wingdings" pitchFamily="2" charset="2"/>
              <a:buChar char="§"/>
              <a:defRP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systèmes et applications</a:t>
            </a:r>
          </a:p>
          <a:p>
            <a:pPr marL="245519" indent="-228586">
              <a:lnSpc>
                <a:spcPct val="90000"/>
              </a:lnSpc>
              <a:buClr>
                <a:schemeClr val="accent2"/>
              </a:buClr>
              <a:buFont typeface="Wingdings" pitchFamily="2" charset="2"/>
              <a:buChar char="§"/>
              <a:defRP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réseau</a:t>
            </a:r>
          </a:p>
          <a:p>
            <a:pPr marL="245519" indent="-228586">
              <a:lnSpc>
                <a:spcPct val="90000"/>
              </a:lnSpc>
              <a:buClr>
                <a:schemeClr val="accent2"/>
              </a:buClr>
              <a:buFont typeface="Wingdings" pitchFamily="2" charset="2"/>
              <a:buChar char="§"/>
              <a:defRP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équipements de chiffrement</a:t>
            </a:r>
          </a:p>
        </p:txBody>
      </p:sp>
      <p:sp>
        <p:nvSpPr>
          <p:cNvPr id="9" name="Bent Arrow 18">
            <a:extLst>
              <a:ext uri="{FF2B5EF4-FFF2-40B4-BE49-F238E27FC236}">
                <a16:creationId xmlns:a16="http://schemas.microsoft.com/office/drawing/2014/main" id="{F769E0A8-D0D9-3049-9F9A-662EF816D2CF}"/>
              </a:ext>
            </a:extLst>
          </p:cNvPr>
          <p:cNvSpPr/>
          <p:nvPr/>
        </p:nvSpPr>
        <p:spPr>
          <a:xfrm rot="5400000" flipV="1">
            <a:off x="4347766" y="2143082"/>
            <a:ext cx="1184275" cy="661988"/>
          </a:xfrm>
          <a:prstGeom prst="bentArrow">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a:lstStyle/>
          <a:p>
            <a:pPr algn="ctr">
              <a:defRPr/>
            </a:pPr>
            <a:endParaRPr lang="en-GB" sz="1100" dirty="0">
              <a:solidFill>
                <a:srgbClr val="000000"/>
              </a:solidFill>
              <a:latin typeface="Helvetica 45 Light" panose="020B0404020002020204" pitchFamily="34" charset="0"/>
            </a:endParaRPr>
          </a:p>
        </p:txBody>
      </p:sp>
      <p:sp>
        <p:nvSpPr>
          <p:cNvPr id="10" name="Rounded Rectangle 19">
            <a:extLst>
              <a:ext uri="{FF2B5EF4-FFF2-40B4-BE49-F238E27FC236}">
                <a16:creationId xmlns:a16="http://schemas.microsoft.com/office/drawing/2014/main" id="{FAB0EC22-E461-EA42-A2AA-84A5697AD7DD}"/>
              </a:ext>
            </a:extLst>
          </p:cNvPr>
          <p:cNvSpPr/>
          <p:nvPr/>
        </p:nvSpPr>
        <p:spPr>
          <a:xfrm>
            <a:off x="916782" y="3223376"/>
            <a:ext cx="2783681" cy="911225"/>
          </a:xfrm>
          <a:prstGeom prst="roundRect">
            <a:avLst/>
          </a:prstGeom>
          <a:solidFill>
            <a:srgbClr val="FF6600">
              <a:alpha val="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anchor="ctr"/>
          <a:lstStyle/>
          <a:p>
            <a:pPr marL="245519" indent="-228586">
              <a:lnSpc>
                <a:spcPct val="90000"/>
              </a:lnSpc>
              <a:buClr>
                <a:schemeClr val="accent2"/>
              </a:buClr>
              <a:buFont typeface="Wingdings" pitchFamily="2" charset="2"/>
              <a:buChar char="§"/>
              <a:defRP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Sources de malware</a:t>
            </a:r>
          </a:p>
          <a:p>
            <a:pPr marL="245519" indent="-228586">
              <a:lnSpc>
                <a:spcPct val="90000"/>
              </a:lnSpc>
              <a:buClr>
                <a:schemeClr val="accent2"/>
              </a:buClr>
              <a:buFont typeface="Wingdings" pitchFamily="2" charset="2"/>
              <a:buChar char="§"/>
              <a:defRP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Rapport de scan vulnérabilité</a:t>
            </a:r>
          </a:p>
          <a:p>
            <a:pPr marL="245519" indent="-228586">
              <a:lnSpc>
                <a:spcPct val="90000"/>
              </a:lnSpc>
              <a:buClr>
                <a:schemeClr val="accent2"/>
              </a:buClr>
              <a:buFont typeface="Wingdings" pitchFamily="2" charset="2"/>
              <a:buChar char="§"/>
              <a:defRP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Base de Threat Intelligence interne client</a:t>
            </a:r>
          </a:p>
        </p:txBody>
      </p:sp>
      <p:sp>
        <p:nvSpPr>
          <p:cNvPr id="11" name="Rounded Rectangle 20">
            <a:extLst>
              <a:ext uri="{FF2B5EF4-FFF2-40B4-BE49-F238E27FC236}">
                <a16:creationId xmlns:a16="http://schemas.microsoft.com/office/drawing/2014/main" id="{B6867133-D6D4-9648-9AB1-EA2EB70D79E0}"/>
              </a:ext>
            </a:extLst>
          </p:cNvPr>
          <p:cNvSpPr/>
          <p:nvPr/>
        </p:nvSpPr>
        <p:spPr>
          <a:xfrm>
            <a:off x="2377482" y="5082339"/>
            <a:ext cx="2080022" cy="1370997"/>
          </a:xfrm>
          <a:prstGeom prst="roundRect">
            <a:avLst/>
          </a:prstGeom>
          <a:solidFill>
            <a:srgbClr val="FF6600">
              <a:alpha val="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anchor="ctr"/>
          <a:lstStyle/>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Type de notification</a:t>
            </a:r>
          </a:p>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Criticité et priorité</a:t>
            </a:r>
          </a:p>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Instructions de supervision</a:t>
            </a:r>
          </a:p>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Instructions spécifiques de </a:t>
            </a:r>
            <a:r>
              <a:rPr lang="fr-FR" sz="1200" dirty="0" err="1">
                <a:solidFill>
                  <a:srgbClr val="000000"/>
                </a:solidFill>
                <a:latin typeface="Arial" panose="020B0604020202020204" pitchFamily="34" charset="0"/>
                <a:ea typeface="ＭＳ Ｐゴシック" pitchFamily="34" charset="-128"/>
                <a:cs typeface="Arial" panose="020B0604020202020204" pitchFamily="34" charset="0"/>
              </a:rPr>
              <a:t>remediation</a:t>
            </a:r>
            <a:endParaRPr lang="fr-FR" sz="120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2" name="TextBox 30">
            <a:extLst>
              <a:ext uri="{FF2B5EF4-FFF2-40B4-BE49-F238E27FC236}">
                <a16:creationId xmlns:a16="http://schemas.microsoft.com/office/drawing/2014/main" id="{239061AC-F6BA-3D45-92F4-20C2C89C9E32}"/>
              </a:ext>
            </a:extLst>
          </p:cNvPr>
          <p:cNvSpPr txBox="1">
            <a:spLocks noChangeArrowheads="1"/>
          </p:cNvSpPr>
          <p:nvPr/>
        </p:nvSpPr>
        <p:spPr bwMode="auto">
          <a:xfrm>
            <a:off x="2428679" y="4687637"/>
            <a:ext cx="1070385"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1432" tIns="45719" rIns="91432" bIns="45719" anchor="ctr">
            <a:spAutoFit/>
          </a:bodyPr>
          <a:lstStyle>
            <a:lvl1pPr>
              <a:defRPr sz="3200">
                <a:solidFill>
                  <a:schemeClr val="tx1"/>
                </a:solidFill>
                <a:latin typeface="Helvetica 45 Light" pitchFamily="34" charset="0"/>
              </a:defRPr>
            </a:lvl1pPr>
            <a:lvl2pPr>
              <a:defRPr sz="2800">
                <a:solidFill>
                  <a:schemeClr val="tx1"/>
                </a:solidFill>
                <a:latin typeface="Helvetica 45 Light" pitchFamily="34" charset="0"/>
              </a:defRPr>
            </a:lvl2pPr>
            <a:lvl3pPr>
              <a:defRPr sz="2400">
                <a:solidFill>
                  <a:schemeClr val="tx1"/>
                </a:solidFill>
                <a:latin typeface="Helvetica 45 Light" pitchFamily="34" charset="0"/>
              </a:defRPr>
            </a:lvl3pPr>
            <a:lvl4pPr>
              <a:defRPr sz="2000">
                <a:solidFill>
                  <a:schemeClr val="tx1"/>
                </a:solidFill>
                <a:latin typeface="Helvetica 45 Light" pitchFamily="34" charset="0"/>
              </a:defRPr>
            </a:lvl4pPr>
            <a:lvl5pPr>
              <a:defRPr sz="2000">
                <a:solidFill>
                  <a:schemeClr val="tx1"/>
                </a:solidFill>
                <a:latin typeface="Helvetica 45 Light" pitchFamily="34" charset="0"/>
              </a:defRPr>
            </a:lvl5pPr>
            <a:lvl6pPr eaLnBrk="0" fontAlgn="base" hangingPunct="0">
              <a:spcAft>
                <a:spcPct val="0"/>
              </a:spcAft>
              <a:buChar char="»"/>
              <a:defRPr sz="2000">
                <a:solidFill>
                  <a:schemeClr val="tx1"/>
                </a:solidFill>
                <a:latin typeface="Helvetica 45 Light" pitchFamily="34" charset="0"/>
              </a:defRPr>
            </a:lvl6pPr>
            <a:lvl7pPr eaLnBrk="0" fontAlgn="base" hangingPunct="0">
              <a:spcAft>
                <a:spcPct val="0"/>
              </a:spcAft>
              <a:buChar char="»"/>
              <a:defRPr sz="2000">
                <a:solidFill>
                  <a:schemeClr val="tx1"/>
                </a:solidFill>
                <a:latin typeface="Helvetica 45 Light" pitchFamily="34" charset="0"/>
              </a:defRPr>
            </a:lvl7pPr>
            <a:lvl8pPr eaLnBrk="0" fontAlgn="base" hangingPunct="0">
              <a:spcAft>
                <a:spcPct val="0"/>
              </a:spcAft>
              <a:buChar char="»"/>
              <a:defRPr sz="2000">
                <a:solidFill>
                  <a:schemeClr val="tx1"/>
                </a:solidFill>
                <a:latin typeface="Helvetica 45 Light" pitchFamily="34" charset="0"/>
              </a:defRPr>
            </a:lvl8pPr>
            <a:lvl9pPr eaLnBrk="0" fontAlgn="base" hangingPunct="0">
              <a:spcAft>
                <a:spcPct val="0"/>
              </a:spcAft>
              <a:buChar char="»"/>
              <a:defRPr sz="2000">
                <a:solidFill>
                  <a:schemeClr val="tx1"/>
                </a:solidFill>
                <a:latin typeface="Helvetica 45 Light" pitchFamily="34" charset="0"/>
              </a:defRPr>
            </a:lvl9pPr>
          </a:lstStyle>
          <a:p>
            <a:r>
              <a:rPr lang="en-GB" sz="1600">
                <a:solidFill>
                  <a:srgbClr val="BC002B"/>
                </a:solidFill>
                <a:latin typeface="Arial" panose="020B0604020202020204" pitchFamily="34" charset="0"/>
                <a:cs typeface="Arial" panose="020B0604020202020204" pitchFamily="34" charset="0"/>
              </a:rPr>
              <a:t>Alertes</a:t>
            </a:r>
          </a:p>
        </p:txBody>
      </p:sp>
      <p:pic>
        <p:nvPicPr>
          <p:cNvPr id="13" name="Picture 179" descr="P CALL CENTRE">
            <a:extLst>
              <a:ext uri="{FF2B5EF4-FFF2-40B4-BE49-F238E27FC236}">
                <a16:creationId xmlns:a16="http://schemas.microsoft.com/office/drawing/2014/main" id="{E7D53A2E-564F-744A-965A-5A6CE2D22D0A}"/>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204864" y="3855270"/>
            <a:ext cx="964406"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23">
            <a:extLst>
              <a:ext uri="{FF2B5EF4-FFF2-40B4-BE49-F238E27FC236}">
                <a16:creationId xmlns:a16="http://schemas.microsoft.com/office/drawing/2014/main" id="{946E0528-7170-4A46-916D-C35AF287D07E}"/>
              </a:ext>
            </a:extLst>
          </p:cNvPr>
          <p:cNvSpPr/>
          <p:nvPr/>
        </p:nvSpPr>
        <p:spPr>
          <a:xfrm>
            <a:off x="5373292" y="2988426"/>
            <a:ext cx="2783681" cy="765175"/>
          </a:xfrm>
          <a:prstGeom prst="roundRect">
            <a:avLst/>
          </a:prstGeom>
          <a:solidFill>
            <a:srgbClr val="FF6600">
              <a:alpha val="0"/>
            </a:srgbClr>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32" tIns="45719" rIns="91432" bIns="45719" anchor="ctr"/>
          <a:lstStyle/>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Activité normale</a:t>
            </a:r>
          </a:p>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Activité a priori anormale</a:t>
            </a:r>
          </a:p>
          <a:p>
            <a:pPr marL="245519" indent="-228586">
              <a:lnSpc>
                <a:spcPct val="90000"/>
              </a:lnSpc>
              <a:buClr>
                <a:schemeClr val="accent2"/>
              </a:buClr>
              <a:buFont typeface="Wingdings" pitchFamily="2" charset="2"/>
              <a:buChar char="§"/>
            </a:pPr>
            <a:r>
              <a:rPr lang="fr-FR" sz="1200" dirty="0">
                <a:solidFill>
                  <a:srgbClr val="000000"/>
                </a:solidFill>
                <a:latin typeface="Arial" panose="020B0604020202020204" pitchFamily="34" charset="0"/>
                <a:ea typeface="ＭＳ Ｐゴシック" pitchFamily="34" charset="-128"/>
                <a:cs typeface="Arial" panose="020B0604020202020204" pitchFamily="34" charset="0"/>
              </a:rPr>
              <a:t>Besoins business</a:t>
            </a:r>
          </a:p>
        </p:txBody>
      </p:sp>
      <p:sp>
        <p:nvSpPr>
          <p:cNvPr id="15" name="TextBox 24">
            <a:extLst>
              <a:ext uri="{FF2B5EF4-FFF2-40B4-BE49-F238E27FC236}">
                <a16:creationId xmlns:a16="http://schemas.microsoft.com/office/drawing/2014/main" id="{7CA93D10-1E87-9244-8608-C93C7EEA34B6}"/>
              </a:ext>
            </a:extLst>
          </p:cNvPr>
          <p:cNvSpPr txBox="1">
            <a:spLocks noChangeArrowheads="1"/>
          </p:cNvSpPr>
          <p:nvPr/>
        </p:nvSpPr>
        <p:spPr bwMode="auto">
          <a:xfrm>
            <a:off x="5373292" y="2553243"/>
            <a:ext cx="3519188"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1432" tIns="45719" rIns="91432" bIns="45719" anchor="ctr">
            <a:spAutoFit/>
          </a:bodyPr>
          <a:lstStyle>
            <a:lvl1pPr>
              <a:defRPr sz="3200">
                <a:solidFill>
                  <a:schemeClr val="tx1"/>
                </a:solidFill>
                <a:latin typeface="Helvetica 45 Light" pitchFamily="34" charset="0"/>
              </a:defRPr>
            </a:lvl1pPr>
            <a:lvl2pPr>
              <a:defRPr sz="2800">
                <a:solidFill>
                  <a:schemeClr val="tx1"/>
                </a:solidFill>
                <a:latin typeface="Helvetica 45 Light" pitchFamily="34" charset="0"/>
              </a:defRPr>
            </a:lvl2pPr>
            <a:lvl3pPr>
              <a:defRPr sz="2400">
                <a:solidFill>
                  <a:schemeClr val="tx1"/>
                </a:solidFill>
                <a:latin typeface="Helvetica 45 Light" pitchFamily="34" charset="0"/>
              </a:defRPr>
            </a:lvl3pPr>
            <a:lvl4pPr>
              <a:defRPr sz="2000">
                <a:solidFill>
                  <a:schemeClr val="tx1"/>
                </a:solidFill>
                <a:latin typeface="Helvetica 45 Light" pitchFamily="34" charset="0"/>
              </a:defRPr>
            </a:lvl4pPr>
            <a:lvl5pPr>
              <a:defRPr sz="2000">
                <a:solidFill>
                  <a:schemeClr val="tx1"/>
                </a:solidFill>
                <a:latin typeface="Helvetica 45 Light" pitchFamily="34" charset="0"/>
              </a:defRPr>
            </a:lvl5pPr>
            <a:lvl6pPr eaLnBrk="0" fontAlgn="base" hangingPunct="0">
              <a:spcAft>
                <a:spcPct val="0"/>
              </a:spcAft>
              <a:buChar char="»"/>
              <a:defRPr sz="2000">
                <a:solidFill>
                  <a:schemeClr val="tx1"/>
                </a:solidFill>
                <a:latin typeface="Helvetica 45 Light" pitchFamily="34" charset="0"/>
              </a:defRPr>
            </a:lvl6pPr>
            <a:lvl7pPr eaLnBrk="0" fontAlgn="base" hangingPunct="0">
              <a:spcAft>
                <a:spcPct val="0"/>
              </a:spcAft>
              <a:buChar char="»"/>
              <a:defRPr sz="2000">
                <a:solidFill>
                  <a:schemeClr val="tx1"/>
                </a:solidFill>
                <a:latin typeface="Helvetica 45 Light" pitchFamily="34" charset="0"/>
              </a:defRPr>
            </a:lvl7pPr>
            <a:lvl8pPr eaLnBrk="0" fontAlgn="base" hangingPunct="0">
              <a:spcAft>
                <a:spcPct val="0"/>
              </a:spcAft>
              <a:buChar char="»"/>
              <a:defRPr sz="2000">
                <a:solidFill>
                  <a:schemeClr val="tx1"/>
                </a:solidFill>
                <a:latin typeface="Helvetica 45 Light" pitchFamily="34" charset="0"/>
              </a:defRPr>
            </a:lvl8pPr>
            <a:lvl9pPr eaLnBrk="0" fontAlgn="base" hangingPunct="0">
              <a:spcAft>
                <a:spcPct val="0"/>
              </a:spcAft>
              <a:buChar char="»"/>
              <a:defRPr sz="2000">
                <a:solidFill>
                  <a:schemeClr val="tx1"/>
                </a:solidFill>
                <a:latin typeface="Helvetica 45 Light" pitchFamily="34" charset="0"/>
              </a:defRPr>
            </a:lvl9pPr>
          </a:lstStyle>
          <a:p>
            <a:r>
              <a:rPr lang="en-GB" sz="1600" dirty="0" err="1">
                <a:solidFill>
                  <a:srgbClr val="BC002B"/>
                </a:solidFill>
                <a:latin typeface="Arial" panose="020B0604020202020204" pitchFamily="34" charset="0"/>
                <a:cs typeface="Arial" panose="020B0604020202020204" pitchFamily="34" charset="0"/>
              </a:rPr>
              <a:t>Modélisation</a:t>
            </a:r>
            <a:r>
              <a:rPr lang="en-GB" sz="1600" dirty="0">
                <a:solidFill>
                  <a:srgbClr val="BC002B"/>
                </a:solidFill>
                <a:latin typeface="Arial" panose="020B0604020202020204" pitchFamily="34" charset="0"/>
                <a:cs typeface="Arial" panose="020B0604020202020204" pitchFamily="34" charset="0"/>
              </a:rPr>
              <a:t> des </a:t>
            </a:r>
            <a:r>
              <a:rPr lang="en-GB" sz="1600" dirty="0" err="1">
                <a:solidFill>
                  <a:srgbClr val="BC002B"/>
                </a:solidFill>
                <a:latin typeface="Arial" panose="020B0604020202020204" pitchFamily="34" charset="0"/>
                <a:cs typeface="Arial" panose="020B0604020202020204" pitchFamily="34" charset="0"/>
              </a:rPr>
              <a:t>risques</a:t>
            </a:r>
            <a:r>
              <a:rPr lang="en-GB" sz="1600" dirty="0">
                <a:solidFill>
                  <a:srgbClr val="BC002B"/>
                </a:solidFill>
                <a:latin typeface="Arial" panose="020B0604020202020204" pitchFamily="34" charset="0"/>
                <a:cs typeface="Arial" panose="020B0604020202020204" pitchFamily="34" charset="0"/>
              </a:rPr>
              <a:t> “</a:t>
            </a:r>
            <a:r>
              <a:rPr lang="en-GB" sz="1600" dirty="0" err="1">
                <a:solidFill>
                  <a:srgbClr val="BC002B"/>
                </a:solidFill>
                <a:latin typeface="Arial" panose="020B0604020202020204" pitchFamily="34" charset="0"/>
                <a:cs typeface="Arial" panose="020B0604020202020204" pitchFamily="34" charset="0"/>
              </a:rPr>
              <a:t>métier</a:t>
            </a:r>
            <a:r>
              <a:rPr lang="en-GB" sz="1600" dirty="0">
                <a:solidFill>
                  <a:srgbClr val="BC002B"/>
                </a:solidFill>
                <a:latin typeface="Arial" panose="020B0604020202020204" pitchFamily="34" charset="0"/>
                <a:cs typeface="Arial" panose="020B0604020202020204" pitchFamily="34" charset="0"/>
              </a:rPr>
              <a:t>”</a:t>
            </a:r>
          </a:p>
        </p:txBody>
      </p:sp>
      <p:sp>
        <p:nvSpPr>
          <p:cNvPr id="16" name="ZoneTexte 21">
            <a:extLst>
              <a:ext uri="{FF2B5EF4-FFF2-40B4-BE49-F238E27FC236}">
                <a16:creationId xmlns:a16="http://schemas.microsoft.com/office/drawing/2014/main" id="{25D1E221-EA83-1F4F-957F-5B0B720203B3}"/>
              </a:ext>
            </a:extLst>
          </p:cNvPr>
          <p:cNvSpPr txBox="1">
            <a:spLocks noChangeArrowheads="1"/>
          </p:cNvSpPr>
          <p:nvPr/>
        </p:nvSpPr>
        <p:spPr bwMode="auto">
          <a:xfrm>
            <a:off x="4562986" y="5294081"/>
            <a:ext cx="524486" cy="76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9" rIns="91432" bIns="45719">
            <a:spAutoFit/>
          </a:bodyPr>
          <a:lstStyle>
            <a:lvl1pPr>
              <a:defRPr sz="3200">
                <a:solidFill>
                  <a:schemeClr val="tx1"/>
                </a:solidFill>
                <a:latin typeface="Helvetica 45 Light" pitchFamily="34" charset="0"/>
              </a:defRPr>
            </a:lvl1pPr>
            <a:lvl2pPr>
              <a:defRPr sz="2800">
                <a:solidFill>
                  <a:schemeClr val="tx1"/>
                </a:solidFill>
                <a:latin typeface="Helvetica 45 Light" pitchFamily="34" charset="0"/>
              </a:defRPr>
            </a:lvl2pPr>
            <a:lvl3pPr>
              <a:defRPr sz="2400">
                <a:solidFill>
                  <a:schemeClr val="tx1"/>
                </a:solidFill>
                <a:latin typeface="Helvetica 45 Light" pitchFamily="34" charset="0"/>
              </a:defRPr>
            </a:lvl3pPr>
            <a:lvl4pPr>
              <a:defRPr sz="2000">
                <a:solidFill>
                  <a:schemeClr val="tx1"/>
                </a:solidFill>
                <a:latin typeface="Helvetica 45 Light" pitchFamily="34" charset="0"/>
              </a:defRPr>
            </a:lvl4pPr>
            <a:lvl5pPr>
              <a:defRPr sz="2000">
                <a:solidFill>
                  <a:schemeClr val="tx1"/>
                </a:solidFill>
                <a:latin typeface="Helvetica 45 Light" pitchFamily="34" charset="0"/>
              </a:defRPr>
            </a:lvl5pPr>
            <a:lvl6pPr eaLnBrk="0" fontAlgn="base" hangingPunct="0">
              <a:spcAft>
                <a:spcPct val="0"/>
              </a:spcAft>
              <a:buChar char="»"/>
              <a:defRPr sz="2000">
                <a:solidFill>
                  <a:schemeClr val="tx1"/>
                </a:solidFill>
                <a:latin typeface="Helvetica 45 Light" pitchFamily="34" charset="0"/>
              </a:defRPr>
            </a:lvl6pPr>
            <a:lvl7pPr eaLnBrk="0" fontAlgn="base" hangingPunct="0">
              <a:spcAft>
                <a:spcPct val="0"/>
              </a:spcAft>
              <a:buChar char="»"/>
              <a:defRPr sz="2000">
                <a:solidFill>
                  <a:schemeClr val="tx1"/>
                </a:solidFill>
                <a:latin typeface="Helvetica 45 Light" pitchFamily="34" charset="0"/>
              </a:defRPr>
            </a:lvl7pPr>
            <a:lvl8pPr eaLnBrk="0" fontAlgn="base" hangingPunct="0">
              <a:spcAft>
                <a:spcPct val="0"/>
              </a:spcAft>
              <a:buChar char="»"/>
              <a:defRPr sz="2000">
                <a:solidFill>
                  <a:schemeClr val="tx1"/>
                </a:solidFill>
                <a:latin typeface="Helvetica 45 Light" pitchFamily="34" charset="0"/>
              </a:defRPr>
            </a:lvl8pPr>
            <a:lvl9pPr eaLnBrk="0" fontAlgn="base" hangingPunct="0">
              <a:spcAft>
                <a:spcPct val="0"/>
              </a:spcAft>
              <a:buChar char="»"/>
              <a:defRPr sz="2000">
                <a:solidFill>
                  <a:schemeClr val="tx1"/>
                </a:solidFill>
                <a:latin typeface="Helvetica 45 Light" pitchFamily="34" charset="0"/>
              </a:defRPr>
            </a:lvl9pPr>
          </a:lstStyle>
          <a:p>
            <a:r>
              <a:rPr lang="en-GB" sz="4400" b="1" dirty="0">
                <a:solidFill>
                  <a:schemeClr val="accent2"/>
                </a:solidFill>
              </a:rPr>
              <a:t>+</a:t>
            </a:r>
          </a:p>
        </p:txBody>
      </p:sp>
      <p:sp>
        <p:nvSpPr>
          <p:cNvPr id="17" name="TextBox 30">
            <a:extLst>
              <a:ext uri="{FF2B5EF4-FFF2-40B4-BE49-F238E27FC236}">
                <a16:creationId xmlns:a16="http://schemas.microsoft.com/office/drawing/2014/main" id="{A1EA4317-D991-B743-8F0E-D41085A531B3}"/>
              </a:ext>
            </a:extLst>
          </p:cNvPr>
          <p:cNvSpPr txBox="1">
            <a:spLocks noChangeArrowheads="1"/>
          </p:cNvSpPr>
          <p:nvPr/>
        </p:nvSpPr>
        <p:spPr bwMode="auto">
          <a:xfrm>
            <a:off x="5373292" y="4349085"/>
            <a:ext cx="3329522" cy="3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1432" tIns="45719" rIns="91432" bIns="45719" anchor="ctr">
            <a:spAutoFit/>
          </a:bodyPr>
          <a:lstStyle>
            <a:lvl1pPr>
              <a:defRPr sz="3200">
                <a:solidFill>
                  <a:schemeClr val="tx1"/>
                </a:solidFill>
                <a:latin typeface="Helvetica 45 Light" pitchFamily="34" charset="0"/>
              </a:defRPr>
            </a:lvl1pPr>
            <a:lvl2pPr>
              <a:defRPr sz="2800">
                <a:solidFill>
                  <a:schemeClr val="tx1"/>
                </a:solidFill>
                <a:latin typeface="Helvetica 45 Light" pitchFamily="34" charset="0"/>
              </a:defRPr>
            </a:lvl2pPr>
            <a:lvl3pPr>
              <a:defRPr sz="2400">
                <a:solidFill>
                  <a:schemeClr val="tx1"/>
                </a:solidFill>
                <a:latin typeface="Helvetica 45 Light" pitchFamily="34" charset="0"/>
              </a:defRPr>
            </a:lvl3pPr>
            <a:lvl4pPr>
              <a:defRPr sz="2000">
                <a:solidFill>
                  <a:schemeClr val="tx1"/>
                </a:solidFill>
                <a:latin typeface="Helvetica 45 Light" pitchFamily="34" charset="0"/>
              </a:defRPr>
            </a:lvl4pPr>
            <a:lvl5pPr>
              <a:defRPr sz="2000">
                <a:solidFill>
                  <a:schemeClr val="tx1"/>
                </a:solidFill>
                <a:latin typeface="Helvetica 45 Light" pitchFamily="34" charset="0"/>
              </a:defRPr>
            </a:lvl5pPr>
            <a:lvl6pPr eaLnBrk="0" fontAlgn="base" hangingPunct="0">
              <a:spcAft>
                <a:spcPct val="0"/>
              </a:spcAft>
              <a:buChar char="»"/>
              <a:defRPr sz="2000">
                <a:solidFill>
                  <a:schemeClr val="tx1"/>
                </a:solidFill>
                <a:latin typeface="Helvetica 45 Light" pitchFamily="34" charset="0"/>
              </a:defRPr>
            </a:lvl6pPr>
            <a:lvl7pPr eaLnBrk="0" fontAlgn="base" hangingPunct="0">
              <a:spcAft>
                <a:spcPct val="0"/>
              </a:spcAft>
              <a:buChar char="»"/>
              <a:defRPr sz="2000">
                <a:solidFill>
                  <a:schemeClr val="tx1"/>
                </a:solidFill>
                <a:latin typeface="Helvetica 45 Light" pitchFamily="34" charset="0"/>
              </a:defRPr>
            </a:lvl7pPr>
            <a:lvl8pPr eaLnBrk="0" fontAlgn="base" hangingPunct="0">
              <a:spcAft>
                <a:spcPct val="0"/>
              </a:spcAft>
              <a:buChar char="»"/>
              <a:defRPr sz="2000">
                <a:solidFill>
                  <a:schemeClr val="tx1"/>
                </a:solidFill>
                <a:latin typeface="Helvetica 45 Light" pitchFamily="34" charset="0"/>
              </a:defRPr>
            </a:lvl8pPr>
            <a:lvl9pPr eaLnBrk="0" fontAlgn="base" hangingPunct="0">
              <a:spcAft>
                <a:spcPct val="0"/>
              </a:spcAft>
              <a:buChar char="»"/>
              <a:defRPr sz="2000">
                <a:solidFill>
                  <a:schemeClr val="tx1"/>
                </a:solidFill>
                <a:latin typeface="Helvetica 45 Light" pitchFamily="34" charset="0"/>
              </a:defRPr>
            </a:lvl9pPr>
          </a:lstStyle>
          <a:p>
            <a:r>
              <a:rPr lang="en-GB" sz="1600" dirty="0">
                <a:solidFill>
                  <a:srgbClr val="BC002B"/>
                </a:solidFill>
                <a:latin typeface="Arial" panose="020B0604020202020204" pitchFamily="34" charset="0"/>
                <a:cs typeface="Arial" panose="020B0604020202020204" pitchFamily="34" charset="0"/>
              </a:rPr>
              <a:t>Rapports &amp; tableaux de </a:t>
            </a:r>
            <a:r>
              <a:rPr lang="en-GB" sz="1600" dirty="0" err="1">
                <a:solidFill>
                  <a:srgbClr val="BC002B"/>
                </a:solidFill>
                <a:latin typeface="Arial" panose="020B0604020202020204" pitchFamily="34" charset="0"/>
                <a:cs typeface="Arial" panose="020B0604020202020204" pitchFamily="34" charset="0"/>
              </a:rPr>
              <a:t>bord</a:t>
            </a:r>
            <a:endParaRPr lang="en-GB" sz="1600" dirty="0">
              <a:solidFill>
                <a:srgbClr val="BC002B"/>
              </a:solidFill>
              <a:latin typeface="Arial" panose="020B0604020202020204" pitchFamily="34" charset="0"/>
              <a:cs typeface="Arial" panose="020B0604020202020204" pitchFamily="34" charset="0"/>
            </a:endParaRPr>
          </a:p>
        </p:txBody>
      </p:sp>
      <p:pic>
        <p:nvPicPr>
          <p:cNvPr id="18" name="Picture 2">
            <a:extLst>
              <a:ext uri="{FF2B5EF4-FFF2-40B4-BE49-F238E27FC236}">
                <a16:creationId xmlns:a16="http://schemas.microsoft.com/office/drawing/2014/main" id="{B9A78DCF-79C0-C248-BEC5-58E9B0881288}"/>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00257" y="4975768"/>
            <a:ext cx="2387204" cy="1484304"/>
          </a:xfrm>
          <a:prstGeom prst="rect">
            <a:avLst/>
          </a:prstGeom>
          <a:noFill/>
          <a:ln w="9525">
            <a:solidFill>
              <a:schemeClr val="bg2"/>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19" name="Diagramme 18">
            <a:extLst>
              <a:ext uri="{FF2B5EF4-FFF2-40B4-BE49-F238E27FC236}">
                <a16:creationId xmlns:a16="http://schemas.microsoft.com/office/drawing/2014/main" id="{DD848E1A-D0CB-F046-99FF-2510E4F6CBF3}"/>
              </a:ext>
            </a:extLst>
          </p:cNvPr>
          <p:cNvGraphicFramePr/>
          <p:nvPr>
            <p:extLst>
              <p:ext uri="{D42A27DB-BD31-4B8C-83A1-F6EECF244321}">
                <p14:modId xmlns:p14="http://schemas.microsoft.com/office/powerpoint/2010/main" val="3989625995"/>
              </p:ext>
            </p:extLst>
          </p:nvPr>
        </p:nvGraphicFramePr>
        <p:xfrm>
          <a:off x="3744933" y="2856523"/>
          <a:ext cx="1552895" cy="192468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18659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log management">
            <a:extLst>
              <a:ext uri="{FF2B5EF4-FFF2-40B4-BE49-F238E27FC236}">
                <a16:creationId xmlns:a16="http://schemas.microsoft.com/office/drawing/2014/main" id="{0BF62DCB-68D5-D449-8586-B01BDA13F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484784"/>
            <a:ext cx="5715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F96F592B-A23A-504F-A90E-9CC048A23BA4}"/>
              </a:ext>
            </a:extLst>
          </p:cNvPr>
          <p:cNvSpPr/>
          <p:nvPr/>
        </p:nvSpPr>
        <p:spPr>
          <a:xfrm>
            <a:off x="3095836" y="2492896"/>
            <a:ext cx="2952328" cy="504056"/>
          </a:xfrm>
          <a:prstGeom prst="roundRect">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Log Management</a:t>
            </a:r>
          </a:p>
        </p:txBody>
      </p:sp>
      <p:sp>
        <p:nvSpPr>
          <p:cNvPr id="4" name="Rectangle : coins arrondis 3">
            <a:extLst>
              <a:ext uri="{FF2B5EF4-FFF2-40B4-BE49-F238E27FC236}">
                <a16:creationId xmlns:a16="http://schemas.microsoft.com/office/drawing/2014/main" id="{295C5F5A-04D7-824C-AE8D-FC6391A4A4F7}"/>
              </a:ext>
            </a:extLst>
          </p:cNvPr>
          <p:cNvSpPr/>
          <p:nvPr/>
        </p:nvSpPr>
        <p:spPr>
          <a:xfrm>
            <a:off x="1907704" y="4077072"/>
            <a:ext cx="5256584" cy="72008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305731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A7046838-A927-B241-9491-6BD486FF03E2}"/>
              </a:ext>
            </a:extLst>
          </p:cNvPr>
          <p:cNvSpPr>
            <a:spLocks noChangeArrowheads="1"/>
          </p:cNvSpPr>
          <p:nvPr>
            <p:custDataLst>
              <p:tags r:id="rId1"/>
            </p:custDataLst>
          </p:nvPr>
        </p:nvSpPr>
        <p:spPr bwMode="auto">
          <a:xfrm>
            <a:off x="1059607" y="552997"/>
            <a:ext cx="7040785" cy="836613"/>
          </a:xfrm>
          <a:prstGeom prst="homePlate">
            <a:avLst>
              <a:gd name="adj" fmla="val 18348"/>
            </a:avLst>
          </a:prstGeom>
          <a:solidFill>
            <a:srgbClr val="D6D6D6"/>
          </a:solidFill>
          <a:ln w="9525">
            <a:noFill/>
            <a:miter lim="800000"/>
            <a:headEnd/>
            <a:tailEnd/>
          </a:ln>
        </p:spPr>
        <p:txBody>
          <a:bodyPr lIns="90484" tIns="0" rIns="0" bIns="0" anchor="ctr"/>
          <a:lstStyle/>
          <a:p>
            <a:pPr marL="1588" lvl="1" defTabSz="914354" fontAlgn="auto">
              <a:lnSpc>
                <a:spcPct val="90000"/>
              </a:lnSpc>
              <a:spcBef>
                <a:spcPts val="0"/>
              </a:spcBef>
              <a:spcAft>
                <a:spcPts val="0"/>
              </a:spcAft>
              <a:defRPr/>
            </a:pPr>
            <a:endParaRPr lang="en-GB" sz="1200" b="1" kern="0">
              <a:solidFill>
                <a:prstClr val="black"/>
              </a:solidFill>
              <a:latin typeface="Helvetica 45 Light" panose="020B0404020002020204" pitchFamily="34" charset="0"/>
            </a:endParaRPr>
          </a:p>
        </p:txBody>
      </p:sp>
      <p:sp>
        <p:nvSpPr>
          <p:cNvPr id="3" name="AutoShape 9">
            <a:extLst>
              <a:ext uri="{FF2B5EF4-FFF2-40B4-BE49-F238E27FC236}">
                <a16:creationId xmlns:a16="http://schemas.microsoft.com/office/drawing/2014/main" id="{CC1E49B4-1043-B943-84B9-82D8A0679C8A}"/>
              </a:ext>
            </a:extLst>
          </p:cNvPr>
          <p:cNvSpPr>
            <a:spLocks noChangeArrowheads="1"/>
          </p:cNvSpPr>
          <p:nvPr>
            <p:custDataLst>
              <p:tags r:id="rId2"/>
            </p:custDataLst>
          </p:nvPr>
        </p:nvSpPr>
        <p:spPr bwMode="auto">
          <a:xfrm>
            <a:off x="5743526" y="692696"/>
            <a:ext cx="2121694" cy="573088"/>
          </a:xfrm>
          <a:prstGeom prst="chevron">
            <a:avLst>
              <a:gd name="adj" fmla="val 18242"/>
            </a:avLst>
          </a:prstGeom>
          <a:solidFill>
            <a:sysClr val="window" lastClr="FFFFFF"/>
          </a:solidFill>
          <a:ln w="38100">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1200" kern="0" dirty="0">
                <a:solidFill>
                  <a:srgbClr val="BC002B"/>
                </a:solidFill>
                <a:latin typeface="Helvetica 45 Light" panose="020B0404020002020204" pitchFamily="34" charset="0"/>
              </a:rPr>
              <a:t>Analyse de l’existant</a:t>
            </a:r>
          </a:p>
        </p:txBody>
      </p:sp>
      <p:sp>
        <p:nvSpPr>
          <p:cNvPr id="4" name="AutoShape 9">
            <a:extLst>
              <a:ext uri="{FF2B5EF4-FFF2-40B4-BE49-F238E27FC236}">
                <a16:creationId xmlns:a16="http://schemas.microsoft.com/office/drawing/2014/main" id="{458F6FAE-CDBB-3F4A-9F6A-7932DBA88F01}"/>
              </a:ext>
            </a:extLst>
          </p:cNvPr>
          <p:cNvSpPr>
            <a:spLocks noChangeArrowheads="1"/>
          </p:cNvSpPr>
          <p:nvPr>
            <p:custDataLst>
              <p:tags r:id="rId3"/>
            </p:custDataLst>
          </p:nvPr>
        </p:nvSpPr>
        <p:spPr bwMode="auto">
          <a:xfrm>
            <a:off x="1259632" y="692696"/>
            <a:ext cx="4205288" cy="573088"/>
          </a:xfrm>
          <a:prstGeom prst="chevron">
            <a:avLst>
              <a:gd name="adj" fmla="val 18254"/>
            </a:avLst>
          </a:prstGeom>
          <a:solidFill>
            <a:schemeClr val="bg1"/>
          </a:solidFill>
          <a:ln w="38100">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1200" kern="0" dirty="0">
                <a:solidFill>
                  <a:srgbClr val="BC002B"/>
                </a:solidFill>
                <a:latin typeface="Helvetica 45 Light" panose="020B0404020002020204" pitchFamily="34" charset="0"/>
              </a:rPr>
              <a:t>Analyse de la menace et </a:t>
            </a:r>
            <a:br>
              <a:rPr lang="fr-FR" sz="1200" kern="0" dirty="0">
                <a:solidFill>
                  <a:srgbClr val="BC002B"/>
                </a:solidFill>
                <a:latin typeface="Helvetica 45 Light" panose="020B0404020002020204" pitchFamily="34" charset="0"/>
              </a:rPr>
            </a:br>
            <a:r>
              <a:rPr lang="fr-FR" sz="1200" kern="0" dirty="0">
                <a:solidFill>
                  <a:srgbClr val="BC002B"/>
                </a:solidFill>
                <a:latin typeface="Helvetica 45 Light" panose="020B0404020002020204" pitchFamily="34" charset="0"/>
              </a:rPr>
              <a:t>scénarios de détection associés</a:t>
            </a:r>
          </a:p>
        </p:txBody>
      </p:sp>
      <p:sp>
        <p:nvSpPr>
          <p:cNvPr id="5" name="ZoneTexte 50">
            <a:extLst>
              <a:ext uri="{FF2B5EF4-FFF2-40B4-BE49-F238E27FC236}">
                <a16:creationId xmlns:a16="http://schemas.microsoft.com/office/drawing/2014/main" id="{EEF0EE40-459C-3B41-ABC4-F6FB34B7613C}"/>
              </a:ext>
            </a:extLst>
          </p:cNvPr>
          <p:cNvSpPr txBox="1">
            <a:spLocks noChangeArrowheads="1"/>
          </p:cNvSpPr>
          <p:nvPr/>
        </p:nvSpPr>
        <p:spPr bwMode="auto">
          <a:xfrm>
            <a:off x="1531094" y="1835696"/>
            <a:ext cx="26641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R0</a:t>
            </a:r>
          </a:p>
        </p:txBody>
      </p:sp>
      <p:sp>
        <p:nvSpPr>
          <p:cNvPr id="6" name="ZoneTexte 51">
            <a:extLst>
              <a:ext uri="{FF2B5EF4-FFF2-40B4-BE49-F238E27FC236}">
                <a16:creationId xmlns:a16="http://schemas.microsoft.com/office/drawing/2014/main" id="{726650C8-0B9C-8A42-96B2-EB6F1601932C}"/>
              </a:ext>
            </a:extLst>
          </p:cNvPr>
          <p:cNvSpPr txBox="1">
            <a:spLocks noChangeArrowheads="1"/>
          </p:cNvSpPr>
          <p:nvPr/>
        </p:nvSpPr>
        <p:spPr bwMode="auto">
          <a:xfrm>
            <a:off x="1853755" y="1835696"/>
            <a:ext cx="1320402" cy="169273"/>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compromission des données sensibles</a:t>
            </a:r>
          </a:p>
        </p:txBody>
      </p:sp>
      <p:sp>
        <p:nvSpPr>
          <p:cNvPr id="7" name="ZoneTexte 52">
            <a:extLst>
              <a:ext uri="{FF2B5EF4-FFF2-40B4-BE49-F238E27FC236}">
                <a16:creationId xmlns:a16="http://schemas.microsoft.com/office/drawing/2014/main" id="{79EB0D4A-54A3-C24F-9179-1E75EB6F5297}"/>
              </a:ext>
            </a:extLst>
          </p:cNvPr>
          <p:cNvSpPr txBox="1">
            <a:spLocks noChangeArrowheads="1"/>
          </p:cNvSpPr>
          <p:nvPr/>
        </p:nvSpPr>
        <p:spPr bwMode="auto">
          <a:xfrm>
            <a:off x="1531094" y="2051596"/>
            <a:ext cx="26641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R1</a:t>
            </a:r>
          </a:p>
        </p:txBody>
      </p:sp>
      <p:sp>
        <p:nvSpPr>
          <p:cNvPr id="8" name="ZoneTexte 53">
            <a:extLst>
              <a:ext uri="{FF2B5EF4-FFF2-40B4-BE49-F238E27FC236}">
                <a16:creationId xmlns:a16="http://schemas.microsoft.com/office/drawing/2014/main" id="{0377EC73-E47E-5943-B6F0-D4508AED6798}"/>
              </a:ext>
            </a:extLst>
          </p:cNvPr>
          <p:cNvSpPr txBox="1">
            <a:spLocks noChangeArrowheads="1"/>
          </p:cNvSpPr>
          <p:nvPr/>
        </p:nvSpPr>
        <p:spPr bwMode="auto">
          <a:xfrm>
            <a:off x="1856133" y="2051596"/>
            <a:ext cx="1318023" cy="169273"/>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corruption des données de production</a:t>
            </a:r>
          </a:p>
        </p:txBody>
      </p:sp>
      <p:sp>
        <p:nvSpPr>
          <p:cNvPr id="9" name="ZoneTexte 54">
            <a:extLst>
              <a:ext uri="{FF2B5EF4-FFF2-40B4-BE49-F238E27FC236}">
                <a16:creationId xmlns:a16="http://schemas.microsoft.com/office/drawing/2014/main" id="{56C02AF9-DDF7-234B-96DD-F633EF770A0B}"/>
              </a:ext>
            </a:extLst>
          </p:cNvPr>
          <p:cNvSpPr txBox="1">
            <a:spLocks noChangeArrowheads="1"/>
          </p:cNvSpPr>
          <p:nvPr/>
        </p:nvSpPr>
        <p:spPr bwMode="auto">
          <a:xfrm>
            <a:off x="1532284" y="2269084"/>
            <a:ext cx="26641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R2</a:t>
            </a:r>
          </a:p>
        </p:txBody>
      </p:sp>
      <p:sp>
        <p:nvSpPr>
          <p:cNvPr id="10" name="ZoneTexte 55">
            <a:extLst>
              <a:ext uri="{FF2B5EF4-FFF2-40B4-BE49-F238E27FC236}">
                <a16:creationId xmlns:a16="http://schemas.microsoft.com/office/drawing/2014/main" id="{780AA7B6-5583-7849-851F-83EF963032C3}"/>
              </a:ext>
            </a:extLst>
          </p:cNvPr>
          <p:cNvSpPr txBox="1">
            <a:spLocks noChangeArrowheads="1"/>
          </p:cNvSpPr>
          <p:nvPr/>
        </p:nvSpPr>
        <p:spPr bwMode="auto">
          <a:xfrm>
            <a:off x="1831214" y="2270672"/>
            <a:ext cx="1342943"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11" name="ZoneTexte 56">
            <a:extLst>
              <a:ext uri="{FF2B5EF4-FFF2-40B4-BE49-F238E27FC236}">
                <a16:creationId xmlns:a16="http://schemas.microsoft.com/office/drawing/2014/main" id="{3B1F8A57-B7F0-D345-973B-762F8C70BA68}"/>
              </a:ext>
            </a:extLst>
          </p:cNvPr>
          <p:cNvSpPr txBox="1">
            <a:spLocks noChangeArrowheads="1"/>
          </p:cNvSpPr>
          <p:nvPr/>
        </p:nvSpPr>
        <p:spPr bwMode="auto">
          <a:xfrm>
            <a:off x="1691829" y="2397671"/>
            <a:ext cx="256793" cy="184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1436" tIns="45718" rIns="91436" bIns="45718">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600">
                <a:solidFill>
                  <a:srgbClr val="000000"/>
                </a:solidFill>
                <a:latin typeface="+mn-lt"/>
              </a:rPr>
              <a:t>….</a:t>
            </a:r>
          </a:p>
        </p:txBody>
      </p:sp>
      <p:sp>
        <p:nvSpPr>
          <p:cNvPr id="12" name="ZoneTexte 57">
            <a:extLst>
              <a:ext uri="{FF2B5EF4-FFF2-40B4-BE49-F238E27FC236}">
                <a16:creationId xmlns:a16="http://schemas.microsoft.com/office/drawing/2014/main" id="{E5AE386A-3F67-B240-A38F-842316ACBBA8}"/>
              </a:ext>
            </a:extLst>
          </p:cNvPr>
          <p:cNvSpPr txBox="1">
            <a:spLocks noChangeArrowheads="1"/>
          </p:cNvSpPr>
          <p:nvPr/>
        </p:nvSpPr>
        <p:spPr bwMode="auto">
          <a:xfrm>
            <a:off x="1533476" y="2584996"/>
            <a:ext cx="269618"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Rn</a:t>
            </a:r>
          </a:p>
        </p:txBody>
      </p:sp>
      <p:sp>
        <p:nvSpPr>
          <p:cNvPr id="13" name="ZoneTexte 58">
            <a:extLst>
              <a:ext uri="{FF2B5EF4-FFF2-40B4-BE49-F238E27FC236}">
                <a16:creationId xmlns:a16="http://schemas.microsoft.com/office/drawing/2014/main" id="{D64857A2-FBC6-BA47-91E8-F7977667F333}"/>
              </a:ext>
            </a:extLst>
          </p:cNvPr>
          <p:cNvSpPr txBox="1">
            <a:spLocks noChangeArrowheads="1"/>
          </p:cNvSpPr>
          <p:nvPr/>
        </p:nvSpPr>
        <p:spPr bwMode="auto">
          <a:xfrm>
            <a:off x="1835977" y="2584996"/>
            <a:ext cx="1342943"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14" name="ZoneTexte 59">
            <a:extLst>
              <a:ext uri="{FF2B5EF4-FFF2-40B4-BE49-F238E27FC236}">
                <a16:creationId xmlns:a16="http://schemas.microsoft.com/office/drawing/2014/main" id="{B517DA19-7FA8-5B42-86CE-E081E6893FC3}"/>
              </a:ext>
            </a:extLst>
          </p:cNvPr>
          <p:cNvSpPr txBox="1">
            <a:spLocks noChangeArrowheads="1"/>
          </p:cNvSpPr>
          <p:nvPr/>
        </p:nvSpPr>
        <p:spPr bwMode="auto">
          <a:xfrm>
            <a:off x="1525141" y="1589634"/>
            <a:ext cx="1649016"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schemeClr val="bg1"/>
                </a:solidFill>
                <a:latin typeface="+mn-lt"/>
              </a:rPr>
              <a:t>RISQUES IDENTIFIES</a:t>
            </a:r>
          </a:p>
        </p:txBody>
      </p:sp>
      <p:sp>
        <p:nvSpPr>
          <p:cNvPr id="15" name="ZoneTexte 60">
            <a:extLst>
              <a:ext uri="{FF2B5EF4-FFF2-40B4-BE49-F238E27FC236}">
                <a16:creationId xmlns:a16="http://schemas.microsoft.com/office/drawing/2014/main" id="{C9F01870-2F3D-CC44-8CEE-B864F220CC2E}"/>
              </a:ext>
            </a:extLst>
          </p:cNvPr>
          <p:cNvSpPr txBox="1">
            <a:spLocks noChangeArrowheads="1"/>
          </p:cNvSpPr>
          <p:nvPr/>
        </p:nvSpPr>
        <p:spPr bwMode="auto">
          <a:xfrm>
            <a:off x="3456334" y="2034134"/>
            <a:ext cx="290456"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M0</a:t>
            </a:r>
          </a:p>
        </p:txBody>
      </p:sp>
      <p:sp>
        <p:nvSpPr>
          <p:cNvPr id="16" name="ZoneTexte 61">
            <a:extLst>
              <a:ext uri="{FF2B5EF4-FFF2-40B4-BE49-F238E27FC236}">
                <a16:creationId xmlns:a16="http://schemas.microsoft.com/office/drawing/2014/main" id="{C40A7B4D-8BB6-9B42-8B5A-5B097E28DFB1}"/>
              </a:ext>
            </a:extLst>
          </p:cNvPr>
          <p:cNvSpPr txBox="1">
            <a:spLocks noChangeArrowheads="1"/>
          </p:cNvSpPr>
          <p:nvPr/>
        </p:nvSpPr>
        <p:spPr bwMode="auto">
          <a:xfrm>
            <a:off x="3793049" y="2035722"/>
            <a:ext cx="1481370"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Augmentation des droits de l’admin.</a:t>
            </a:r>
          </a:p>
        </p:txBody>
      </p:sp>
      <p:sp>
        <p:nvSpPr>
          <p:cNvPr id="17" name="ZoneTexte 62">
            <a:extLst>
              <a:ext uri="{FF2B5EF4-FFF2-40B4-BE49-F238E27FC236}">
                <a16:creationId xmlns:a16="http://schemas.microsoft.com/office/drawing/2014/main" id="{FDD95BC6-1EF2-BD45-BA6E-4A9197DCF936}"/>
              </a:ext>
            </a:extLst>
          </p:cNvPr>
          <p:cNvSpPr txBox="1">
            <a:spLocks noChangeArrowheads="1"/>
          </p:cNvSpPr>
          <p:nvPr/>
        </p:nvSpPr>
        <p:spPr bwMode="auto">
          <a:xfrm>
            <a:off x="3456333" y="2250033"/>
            <a:ext cx="301451"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M1</a:t>
            </a:r>
          </a:p>
        </p:txBody>
      </p:sp>
      <p:sp>
        <p:nvSpPr>
          <p:cNvPr id="18" name="ZoneTexte 63">
            <a:extLst>
              <a:ext uri="{FF2B5EF4-FFF2-40B4-BE49-F238E27FC236}">
                <a16:creationId xmlns:a16="http://schemas.microsoft.com/office/drawing/2014/main" id="{EEF1210B-2F1F-8946-9F25-EF174E89910B}"/>
              </a:ext>
            </a:extLst>
          </p:cNvPr>
          <p:cNvSpPr txBox="1">
            <a:spLocks noChangeArrowheads="1"/>
          </p:cNvSpPr>
          <p:nvPr/>
        </p:nvSpPr>
        <p:spPr bwMode="auto">
          <a:xfrm>
            <a:off x="3844709" y="2251622"/>
            <a:ext cx="1435663"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Augmentation des privilèges</a:t>
            </a:r>
          </a:p>
        </p:txBody>
      </p:sp>
      <p:sp>
        <p:nvSpPr>
          <p:cNvPr id="19" name="ZoneTexte 64">
            <a:extLst>
              <a:ext uri="{FF2B5EF4-FFF2-40B4-BE49-F238E27FC236}">
                <a16:creationId xmlns:a16="http://schemas.microsoft.com/office/drawing/2014/main" id="{1B9ED112-FFBA-CC42-A3E1-9DEEAE83CF60}"/>
              </a:ext>
            </a:extLst>
          </p:cNvPr>
          <p:cNvSpPr txBox="1">
            <a:spLocks noChangeArrowheads="1"/>
          </p:cNvSpPr>
          <p:nvPr/>
        </p:nvSpPr>
        <p:spPr bwMode="auto">
          <a:xfrm>
            <a:off x="3456334" y="2469109"/>
            <a:ext cx="290456"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M2</a:t>
            </a:r>
          </a:p>
        </p:txBody>
      </p:sp>
      <p:sp>
        <p:nvSpPr>
          <p:cNvPr id="20" name="ZoneTexte 65">
            <a:extLst>
              <a:ext uri="{FF2B5EF4-FFF2-40B4-BE49-F238E27FC236}">
                <a16:creationId xmlns:a16="http://schemas.microsoft.com/office/drawing/2014/main" id="{61247722-0463-A54C-8078-185EDEE05CFE}"/>
              </a:ext>
            </a:extLst>
          </p:cNvPr>
          <p:cNvSpPr txBox="1">
            <a:spLocks noChangeArrowheads="1"/>
          </p:cNvSpPr>
          <p:nvPr/>
        </p:nvSpPr>
        <p:spPr bwMode="auto">
          <a:xfrm>
            <a:off x="3793050" y="2469109"/>
            <a:ext cx="1481370"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Installation d’un Virus</a:t>
            </a:r>
          </a:p>
        </p:txBody>
      </p:sp>
      <p:sp>
        <p:nvSpPr>
          <p:cNvPr id="21" name="ZoneTexte 66">
            <a:extLst>
              <a:ext uri="{FF2B5EF4-FFF2-40B4-BE49-F238E27FC236}">
                <a16:creationId xmlns:a16="http://schemas.microsoft.com/office/drawing/2014/main" id="{47F0F1F0-8D17-F442-8E52-C346EDDBE851}"/>
              </a:ext>
            </a:extLst>
          </p:cNvPr>
          <p:cNvSpPr txBox="1">
            <a:spLocks noChangeArrowheads="1"/>
          </p:cNvSpPr>
          <p:nvPr/>
        </p:nvSpPr>
        <p:spPr bwMode="auto">
          <a:xfrm>
            <a:off x="3615879" y="2597696"/>
            <a:ext cx="256793" cy="184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1436" tIns="45718" rIns="91436" bIns="45718">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600">
                <a:solidFill>
                  <a:srgbClr val="000000"/>
                </a:solidFill>
                <a:latin typeface="+mn-lt"/>
              </a:rPr>
              <a:t>….</a:t>
            </a:r>
          </a:p>
        </p:txBody>
      </p:sp>
      <p:sp>
        <p:nvSpPr>
          <p:cNvPr id="22" name="ZoneTexte 67">
            <a:extLst>
              <a:ext uri="{FF2B5EF4-FFF2-40B4-BE49-F238E27FC236}">
                <a16:creationId xmlns:a16="http://schemas.microsoft.com/office/drawing/2014/main" id="{072ED19B-0DE2-544C-AC2E-DF4DB165C4E7}"/>
              </a:ext>
            </a:extLst>
          </p:cNvPr>
          <p:cNvSpPr txBox="1">
            <a:spLocks noChangeArrowheads="1"/>
          </p:cNvSpPr>
          <p:nvPr/>
        </p:nvSpPr>
        <p:spPr bwMode="auto">
          <a:xfrm>
            <a:off x="3458716" y="2783434"/>
            <a:ext cx="29366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Mn</a:t>
            </a:r>
          </a:p>
        </p:txBody>
      </p:sp>
      <p:sp>
        <p:nvSpPr>
          <p:cNvPr id="23" name="ZoneTexte 68">
            <a:extLst>
              <a:ext uri="{FF2B5EF4-FFF2-40B4-BE49-F238E27FC236}">
                <a16:creationId xmlns:a16="http://schemas.microsoft.com/office/drawing/2014/main" id="{0E4A6B20-0706-0B47-B402-2F69963ED3A6}"/>
              </a:ext>
            </a:extLst>
          </p:cNvPr>
          <p:cNvSpPr txBox="1">
            <a:spLocks noChangeArrowheads="1"/>
          </p:cNvSpPr>
          <p:nvPr/>
        </p:nvSpPr>
        <p:spPr bwMode="auto">
          <a:xfrm>
            <a:off x="3793048" y="2785021"/>
            <a:ext cx="1487323"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24" name="ZoneTexte 69">
            <a:extLst>
              <a:ext uri="{FF2B5EF4-FFF2-40B4-BE49-F238E27FC236}">
                <a16:creationId xmlns:a16="http://schemas.microsoft.com/office/drawing/2014/main" id="{6F538353-B08E-0446-8173-EDC85C04E3C5}"/>
              </a:ext>
            </a:extLst>
          </p:cNvPr>
          <p:cNvSpPr txBox="1">
            <a:spLocks noChangeArrowheads="1"/>
          </p:cNvSpPr>
          <p:nvPr/>
        </p:nvSpPr>
        <p:spPr bwMode="auto">
          <a:xfrm>
            <a:off x="3450382" y="1788071"/>
            <a:ext cx="1824038"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prstClr val="white"/>
                </a:solidFill>
                <a:latin typeface="+mn-lt"/>
              </a:rPr>
              <a:t>SCENARIOS DE MENACE</a:t>
            </a:r>
          </a:p>
        </p:txBody>
      </p:sp>
      <p:cxnSp>
        <p:nvCxnSpPr>
          <p:cNvPr id="25" name="Connecteur droit avec flèche 70">
            <a:extLst>
              <a:ext uri="{FF2B5EF4-FFF2-40B4-BE49-F238E27FC236}">
                <a16:creationId xmlns:a16="http://schemas.microsoft.com/office/drawing/2014/main" id="{DD7B7B67-DCBB-7849-AB19-8F6DBC3FAB39}"/>
              </a:ext>
            </a:extLst>
          </p:cNvPr>
          <p:cNvCxnSpPr>
            <a:cxnSpLocks noChangeShapeType="1"/>
            <a:stCxn id="15" idx="1"/>
          </p:cNvCxnSpPr>
          <p:nvPr/>
        </p:nvCxnSpPr>
        <p:spPr bwMode="auto">
          <a:xfrm flipH="1" flipV="1">
            <a:off x="3182492" y="1942067"/>
            <a:ext cx="273842" cy="184398"/>
          </a:xfrm>
          <a:prstGeom prst="straightConnector1">
            <a:avLst/>
          </a:prstGeom>
          <a:noFill/>
          <a:ln w="12700" algn="ctr">
            <a:solidFill>
              <a:schemeClr val="accent2"/>
            </a:solidFill>
            <a:prstDash val="dash"/>
            <a:round/>
            <a:headEnd/>
            <a:tailEnd/>
          </a:ln>
          <a:extLst>
            <a:ext uri="{909E8E84-426E-40DD-AFC4-6F175D3DCCD1}">
              <a14:hiddenFill xmlns:a14="http://schemas.microsoft.com/office/drawing/2010/main">
                <a:noFill/>
              </a14:hiddenFill>
            </a:ext>
          </a:extLst>
        </p:spPr>
      </p:cxnSp>
      <p:cxnSp>
        <p:nvCxnSpPr>
          <p:cNvPr id="26" name="Connecteur droit avec flèche 71">
            <a:extLst>
              <a:ext uri="{FF2B5EF4-FFF2-40B4-BE49-F238E27FC236}">
                <a16:creationId xmlns:a16="http://schemas.microsoft.com/office/drawing/2014/main" id="{2C90A8DE-6051-CC49-AE8B-17B719724461}"/>
              </a:ext>
            </a:extLst>
          </p:cNvPr>
          <p:cNvCxnSpPr>
            <a:cxnSpLocks noChangeShapeType="1"/>
            <a:stCxn id="17" idx="1"/>
          </p:cNvCxnSpPr>
          <p:nvPr/>
        </p:nvCxnSpPr>
        <p:spPr bwMode="auto">
          <a:xfrm flipH="1" flipV="1">
            <a:off x="3183685" y="1942068"/>
            <a:ext cx="272648" cy="400296"/>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27" name="Connecteur droit avec flèche 72">
            <a:extLst>
              <a:ext uri="{FF2B5EF4-FFF2-40B4-BE49-F238E27FC236}">
                <a16:creationId xmlns:a16="http://schemas.microsoft.com/office/drawing/2014/main" id="{180902EA-E879-924E-B3A3-D8B12513DF51}"/>
              </a:ext>
            </a:extLst>
          </p:cNvPr>
          <p:cNvCxnSpPr>
            <a:cxnSpLocks noChangeShapeType="1"/>
            <a:stCxn id="19" idx="1"/>
            <a:endCxn id="6" idx="3"/>
          </p:cNvCxnSpPr>
          <p:nvPr/>
        </p:nvCxnSpPr>
        <p:spPr bwMode="auto">
          <a:xfrm flipH="1" flipV="1">
            <a:off x="3174157" y="1920333"/>
            <a:ext cx="282177" cy="641107"/>
          </a:xfrm>
          <a:prstGeom prst="straightConnector1">
            <a:avLst/>
          </a:prstGeom>
          <a:noFill/>
          <a:ln w="12700" algn="ctr">
            <a:solidFill>
              <a:schemeClr val="accent2"/>
            </a:solidFill>
            <a:prstDash val="dash"/>
            <a:round/>
            <a:headEnd/>
            <a:tailEnd/>
          </a:ln>
          <a:extLst>
            <a:ext uri="{909E8E84-426E-40DD-AFC4-6F175D3DCCD1}">
              <a14:hiddenFill xmlns:a14="http://schemas.microsoft.com/office/drawing/2010/main">
                <a:noFill/>
              </a14:hiddenFill>
            </a:ext>
          </a:extLst>
        </p:spPr>
      </p:cxnSp>
      <p:cxnSp>
        <p:nvCxnSpPr>
          <p:cNvPr id="28" name="Connecteur droit avec flèche 73">
            <a:extLst>
              <a:ext uri="{FF2B5EF4-FFF2-40B4-BE49-F238E27FC236}">
                <a16:creationId xmlns:a16="http://schemas.microsoft.com/office/drawing/2014/main" id="{13C34564-31DA-EE4C-84CF-54995B2E4696}"/>
              </a:ext>
            </a:extLst>
          </p:cNvPr>
          <p:cNvCxnSpPr>
            <a:cxnSpLocks noChangeShapeType="1"/>
            <a:stCxn id="19" idx="1"/>
            <a:endCxn id="8" idx="3"/>
          </p:cNvCxnSpPr>
          <p:nvPr/>
        </p:nvCxnSpPr>
        <p:spPr bwMode="auto">
          <a:xfrm flipH="1" flipV="1">
            <a:off x="3174156" y="2136233"/>
            <a:ext cx="282178" cy="425207"/>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29" name="Connecteur droit avec flèche 74">
            <a:extLst>
              <a:ext uri="{FF2B5EF4-FFF2-40B4-BE49-F238E27FC236}">
                <a16:creationId xmlns:a16="http://schemas.microsoft.com/office/drawing/2014/main" id="{EA59755F-D188-E445-8F7B-C6358989535D}"/>
              </a:ext>
            </a:extLst>
          </p:cNvPr>
          <p:cNvCxnSpPr>
            <a:cxnSpLocks noChangeShapeType="1"/>
            <a:stCxn id="19" idx="1"/>
            <a:endCxn id="10" idx="3"/>
          </p:cNvCxnSpPr>
          <p:nvPr/>
        </p:nvCxnSpPr>
        <p:spPr bwMode="auto">
          <a:xfrm flipH="1" flipV="1">
            <a:off x="3174157" y="2363003"/>
            <a:ext cx="282177" cy="198437"/>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30" name="Connecteur droit avec flèche 75">
            <a:extLst>
              <a:ext uri="{FF2B5EF4-FFF2-40B4-BE49-F238E27FC236}">
                <a16:creationId xmlns:a16="http://schemas.microsoft.com/office/drawing/2014/main" id="{D5A044E7-157C-5543-942E-786EAEF87843}"/>
              </a:ext>
            </a:extLst>
          </p:cNvPr>
          <p:cNvCxnSpPr>
            <a:cxnSpLocks noChangeShapeType="1"/>
            <a:stCxn id="15" idx="1"/>
            <a:endCxn id="13" idx="3"/>
          </p:cNvCxnSpPr>
          <p:nvPr/>
        </p:nvCxnSpPr>
        <p:spPr bwMode="auto">
          <a:xfrm flipH="1">
            <a:off x="3178920" y="2126465"/>
            <a:ext cx="277414" cy="550862"/>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31" name="Connecteur droit avec flèche 76">
            <a:extLst>
              <a:ext uri="{FF2B5EF4-FFF2-40B4-BE49-F238E27FC236}">
                <a16:creationId xmlns:a16="http://schemas.microsoft.com/office/drawing/2014/main" id="{A27F3D6D-2D6C-DA4B-B948-C729CC4FBC2D}"/>
              </a:ext>
            </a:extLst>
          </p:cNvPr>
          <p:cNvCxnSpPr>
            <a:cxnSpLocks noChangeShapeType="1"/>
            <a:stCxn id="22" idx="1"/>
            <a:endCxn id="13" idx="3"/>
          </p:cNvCxnSpPr>
          <p:nvPr/>
        </p:nvCxnSpPr>
        <p:spPr bwMode="auto">
          <a:xfrm flipH="1" flipV="1">
            <a:off x="3178920" y="2677327"/>
            <a:ext cx="279796" cy="198438"/>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sp>
        <p:nvSpPr>
          <p:cNvPr id="32" name="AutoShape 2">
            <a:extLst>
              <a:ext uri="{FF2B5EF4-FFF2-40B4-BE49-F238E27FC236}">
                <a16:creationId xmlns:a16="http://schemas.microsoft.com/office/drawing/2014/main" id="{58CF26B0-2B0D-2B40-973C-5714CFF14CD0}"/>
              </a:ext>
            </a:extLst>
          </p:cNvPr>
          <p:cNvSpPr>
            <a:spLocks noChangeArrowheads="1"/>
          </p:cNvSpPr>
          <p:nvPr>
            <p:custDataLst>
              <p:tags r:id="rId4"/>
            </p:custDataLst>
          </p:nvPr>
        </p:nvSpPr>
        <p:spPr bwMode="auto">
          <a:xfrm>
            <a:off x="1059606" y="4802735"/>
            <a:ext cx="7040785" cy="1069975"/>
          </a:xfrm>
          <a:prstGeom prst="homePlate">
            <a:avLst>
              <a:gd name="adj" fmla="val 18309"/>
            </a:avLst>
          </a:prstGeom>
          <a:solidFill>
            <a:srgbClr val="D6D6D6"/>
          </a:solidFill>
          <a:ln w="9525">
            <a:noFill/>
            <a:miter lim="800000"/>
            <a:headEnd/>
            <a:tailEnd/>
          </a:ln>
        </p:spPr>
        <p:txBody>
          <a:bodyPr lIns="90484" tIns="0" rIns="0" bIns="0" anchor="ctr"/>
          <a:lstStyle/>
          <a:p>
            <a:pPr marL="1588" lvl="1" defTabSz="914354" fontAlgn="auto">
              <a:lnSpc>
                <a:spcPct val="90000"/>
              </a:lnSpc>
              <a:spcBef>
                <a:spcPts val="0"/>
              </a:spcBef>
              <a:spcAft>
                <a:spcPts val="0"/>
              </a:spcAft>
              <a:defRPr/>
            </a:pPr>
            <a:endParaRPr lang="en-GB" sz="700" b="1" kern="0">
              <a:solidFill>
                <a:prstClr val="black"/>
              </a:solidFill>
              <a:latin typeface="Helvetica 45 Light" panose="020B0404020002020204" pitchFamily="34" charset="0"/>
            </a:endParaRPr>
          </a:p>
        </p:txBody>
      </p:sp>
      <p:sp>
        <p:nvSpPr>
          <p:cNvPr id="33" name="AutoShape 9">
            <a:extLst>
              <a:ext uri="{FF2B5EF4-FFF2-40B4-BE49-F238E27FC236}">
                <a16:creationId xmlns:a16="http://schemas.microsoft.com/office/drawing/2014/main" id="{20F3C2D1-6AD9-0F4E-89E1-A62E86D76BEF}"/>
              </a:ext>
            </a:extLst>
          </p:cNvPr>
          <p:cNvSpPr>
            <a:spLocks noChangeArrowheads="1"/>
          </p:cNvSpPr>
          <p:nvPr>
            <p:custDataLst>
              <p:tags r:id="rId5"/>
            </p:custDataLst>
          </p:nvPr>
        </p:nvSpPr>
        <p:spPr bwMode="auto">
          <a:xfrm>
            <a:off x="1750170" y="4891635"/>
            <a:ext cx="1191815" cy="434975"/>
          </a:xfrm>
          <a:prstGeom prst="chevron">
            <a:avLst>
              <a:gd name="adj" fmla="val 18148"/>
            </a:avLst>
          </a:prstGeom>
          <a:solidFill>
            <a:sysClr val="window" lastClr="FFFFFF"/>
          </a:solidFill>
          <a:ln w="9525">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700" kern="0" dirty="0">
                <a:solidFill>
                  <a:srgbClr val="C00000"/>
                </a:solidFill>
                <a:latin typeface="Helvetica 45 Light" panose="020B0404020002020204" pitchFamily="34" charset="0"/>
              </a:rPr>
              <a:t>Identification des uses cases</a:t>
            </a:r>
          </a:p>
        </p:txBody>
      </p:sp>
      <p:sp>
        <p:nvSpPr>
          <p:cNvPr id="34" name="AutoShape 9">
            <a:extLst>
              <a:ext uri="{FF2B5EF4-FFF2-40B4-BE49-F238E27FC236}">
                <a16:creationId xmlns:a16="http://schemas.microsoft.com/office/drawing/2014/main" id="{87C8B9E4-3799-F641-B2C7-4174266E4088}"/>
              </a:ext>
            </a:extLst>
          </p:cNvPr>
          <p:cNvSpPr>
            <a:spLocks noChangeArrowheads="1"/>
          </p:cNvSpPr>
          <p:nvPr>
            <p:custDataLst>
              <p:tags r:id="rId6"/>
            </p:custDataLst>
          </p:nvPr>
        </p:nvSpPr>
        <p:spPr bwMode="auto">
          <a:xfrm>
            <a:off x="2968178" y="4893221"/>
            <a:ext cx="1476375" cy="433388"/>
          </a:xfrm>
          <a:prstGeom prst="chevron">
            <a:avLst>
              <a:gd name="adj" fmla="val 18168"/>
            </a:avLst>
          </a:prstGeom>
          <a:solidFill>
            <a:sysClr val="window" lastClr="FFFFFF"/>
          </a:solidFill>
          <a:ln w="9525">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800" kern="0">
                <a:solidFill>
                  <a:srgbClr val="C00000"/>
                </a:solidFill>
                <a:latin typeface="Helvetica 45 Light" panose="020B0404020002020204" pitchFamily="34" charset="0"/>
              </a:rPr>
              <a:t>Identification des éléments de détection</a:t>
            </a:r>
          </a:p>
        </p:txBody>
      </p:sp>
      <p:sp>
        <p:nvSpPr>
          <p:cNvPr id="35" name="AutoShape 9">
            <a:extLst>
              <a:ext uri="{FF2B5EF4-FFF2-40B4-BE49-F238E27FC236}">
                <a16:creationId xmlns:a16="http://schemas.microsoft.com/office/drawing/2014/main" id="{AB66AA66-65BD-4246-A418-85C831C59235}"/>
              </a:ext>
            </a:extLst>
          </p:cNvPr>
          <p:cNvSpPr>
            <a:spLocks noChangeArrowheads="1"/>
          </p:cNvSpPr>
          <p:nvPr>
            <p:custDataLst>
              <p:tags r:id="rId7"/>
            </p:custDataLst>
          </p:nvPr>
        </p:nvSpPr>
        <p:spPr bwMode="auto">
          <a:xfrm>
            <a:off x="4639569" y="5209682"/>
            <a:ext cx="1334690" cy="563562"/>
          </a:xfrm>
          <a:prstGeom prst="chevron">
            <a:avLst>
              <a:gd name="adj" fmla="val 18201"/>
            </a:avLst>
          </a:prstGeom>
          <a:solidFill>
            <a:sysClr val="window" lastClr="FFFFFF"/>
          </a:solidFill>
          <a:ln w="9525">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700" kern="0" dirty="0">
                <a:solidFill>
                  <a:srgbClr val="C00000"/>
                </a:solidFill>
                <a:latin typeface="Helvetica 45 Light" panose="020B0404020002020204" pitchFamily="34" charset="0"/>
              </a:rPr>
              <a:t>Implémentation de points de contrôle complémentaires</a:t>
            </a:r>
          </a:p>
        </p:txBody>
      </p:sp>
      <p:sp>
        <p:nvSpPr>
          <p:cNvPr id="36" name="AutoShape 9">
            <a:extLst>
              <a:ext uri="{FF2B5EF4-FFF2-40B4-BE49-F238E27FC236}">
                <a16:creationId xmlns:a16="http://schemas.microsoft.com/office/drawing/2014/main" id="{A1720D77-005D-5C49-9863-6647CD0B3130}"/>
              </a:ext>
            </a:extLst>
          </p:cNvPr>
          <p:cNvSpPr>
            <a:spLocks noChangeArrowheads="1"/>
          </p:cNvSpPr>
          <p:nvPr>
            <p:custDataLst>
              <p:tags r:id="rId8"/>
            </p:custDataLst>
          </p:nvPr>
        </p:nvSpPr>
        <p:spPr bwMode="auto">
          <a:xfrm>
            <a:off x="6180485" y="4883710"/>
            <a:ext cx="1378743" cy="430213"/>
          </a:xfrm>
          <a:prstGeom prst="chevron">
            <a:avLst>
              <a:gd name="adj" fmla="val 18170"/>
            </a:avLst>
          </a:prstGeom>
          <a:solidFill>
            <a:sysClr val="window" lastClr="FFFFFF"/>
          </a:solidFill>
          <a:ln w="9525">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900" kern="0" dirty="0">
                <a:solidFill>
                  <a:srgbClr val="C00000"/>
                </a:solidFill>
                <a:latin typeface="Helvetica 45 Light" panose="020B0404020002020204" pitchFamily="34" charset="0"/>
              </a:rPr>
              <a:t>Implémentation</a:t>
            </a:r>
          </a:p>
          <a:p>
            <a:pPr marL="1588" lvl="1" defTabSz="914354" fontAlgn="auto">
              <a:lnSpc>
                <a:spcPct val="90000"/>
              </a:lnSpc>
              <a:spcBef>
                <a:spcPts val="0"/>
              </a:spcBef>
              <a:spcAft>
                <a:spcPts val="0"/>
              </a:spcAft>
              <a:defRPr/>
            </a:pPr>
            <a:r>
              <a:rPr lang="fr-FR" sz="900" kern="0" dirty="0">
                <a:solidFill>
                  <a:srgbClr val="C00000"/>
                </a:solidFill>
                <a:latin typeface="Helvetica 45 Light" panose="020B0404020002020204" pitchFamily="34" charset="0"/>
              </a:rPr>
              <a:t>des uses cases</a:t>
            </a:r>
          </a:p>
        </p:txBody>
      </p:sp>
      <p:sp>
        <p:nvSpPr>
          <p:cNvPr id="37" name="ZoneTexte 83">
            <a:extLst>
              <a:ext uri="{FF2B5EF4-FFF2-40B4-BE49-F238E27FC236}">
                <a16:creationId xmlns:a16="http://schemas.microsoft.com/office/drawing/2014/main" id="{119571D8-15AD-244E-8036-C88E3D167085}"/>
              </a:ext>
            </a:extLst>
          </p:cNvPr>
          <p:cNvSpPr txBox="1">
            <a:spLocks noChangeArrowheads="1"/>
          </p:cNvSpPr>
          <p:nvPr/>
        </p:nvSpPr>
        <p:spPr bwMode="auto">
          <a:xfrm>
            <a:off x="5741144" y="2219871"/>
            <a:ext cx="255190"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L0</a:t>
            </a:r>
          </a:p>
        </p:txBody>
      </p:sp>
      <p:sp>
        <p:nvSpPr>
          <p:cNvPr id="38" name="ZoneTexte 84">
            <a:extLst>
              <a:ext uri="{FF2B5EF4-FFF2-40B4-BE49-F238E27FC236}">
                <a16:creationId xmlns:a16="http://schemas.microsoft.com/office/drawing/2014/main" id="{408B6C88-1116-8E46-BDA7-D29E3C5180EC}"/>
              </a:ext>
            </a:extLst>
          </p:cNvPr>
          <p:cNvSpPr txBox="1">
            <a:spLocks noChangeArrowheads="1"/>
          </p:cNvSpPr>
          <p:nvPr/>
        </p:nvSpPr>
        <p:spPr bwMode="auto">
          <a:xfrm>
            <a:off x="6031599" y="2221459"/>
            <a:ext cx="1528819"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Authentifications des administrateurs</a:t>
            </a:r>
          </a:p>
        </p:txBody>
      </p:sp>
      <p:sp>
        <p:nvSpPr>
          <p:cNvPr id="39" name="ZoneTexte 85">
            <a:extLst>
              <a:ext uri="{FF2B5EF4-FFF2-40B4-BE49-F238E27FC236}">
                <a16:creationId xmlns:a16="http://schemas.microsoft.com/office/drawing/2014/main" id="{E7B2D075-6A04-8B4F-B2F0-C602F7EEFE07}"/>
              </a:ext>
            </a:extLst>
          </p:cNvPr>
          <p:cNvSpPr txBox="1">
            <a:spLocks noChangeArrowheads="1"/>
          </p:cNvSpPr>
          <p:nvPr/>
        </p:nvSpPr>
        <p:spPr bwMode="auto">
          <a:xfrm>
            <a:off x="5741144" y="2435771"/>
            <a:ext cx="255190"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L1</a:t>
            </a:r>
          </a:p>
        </p:txBody>
      </p:sp>
      <p:sp>
        <p:nvSpPr>
          <p:cNvPr id="40" name="ZoneTexte 86">
            <a:extLst>
              <a:ext uri="{FF2B5EF4-FFF2-40B4-BE49-F238E27FC236}">
                <a16:creationId xmlns:a16="http://schemas.microsoft.com/office/drawing/2014/main" id="{D925349A-8151-8B47-9A44-03614D174550}"/>
              </a:ext>
            </a:extLst>
          </p:cNvPr>
          <p:cNvSpPr txBox="1">
            <a:spLocks noChangeArrowheads="1"/>
          </p:cNvSpPr>
          <p:nvPr/>
        </p:nvSpPr>
        <p:spPr bwMode="auto">
          <a:xfrm>
            <a:off x="6031599" y="2437359"/>
            <a:ext cx="1528820"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Modification des profils utilisateurs</a:t>
            </a:r>
          </a:p>
        </p:txBody>
      </p:sp>
      <p:sp>
        <p:nvSpPr>
          <p:cNvPr id="41" name="ZoneTexte 87">
            <a:extLst>
              <a:ext uri="{FF2B5EF4-FFF2-40B4-BE49-F238E27FC236}">
                <a16:creationId xmlns:a16="http://schemas.microsoft.com/office/drawing/2014/main" id="{F5665882-A06C-E042-BD19-30BFCC8F1D84}"/>
              </a:ext>
            </a:extLst>
          </p:cNvPr>
          <p:cNvSpPr txBox="1">
            <a:spLocks noChangeArrowheads="1"/>
          </p:cNvSpPr>
          <p:nvPr/>
        </p:nvSpPr>
        <p:spPr bwMode="auto">
          <a:xfrm>
            <a:off x="5742335" y="2654846"/>
            <a:ext cx="255190"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L2</a:t>
            </a:r>
          </a:p>
        </p:txBody>
      </p:sp>
      <p:sp>
        <p:nvSpPr>
          <p:cNvPr id="42" name="ZoneTexte 88">
            <a:extLst>
              <a:ext uri="{FF2B5EF4-FFF2-40B4-BE49-F238E27FC236}">
                <a16:creationId xmlns:a16="http://schemas.microsoft.com/office/drawing/2014/main" id="{2E165942-FF30-0F48-BB52-870BEE08D57B}"/>
              </a:ext>
            </a:extLst>
          </p:cNvPr>
          <p:cNvSpPr txBox="1">
            <a:spLocks noChangeArrowheads="1"/>
          </p:cNvSpPr>
          <p:nvPr/>
        </p:nvSpPr>
        <p:spPr bwMode="auto">
          <a:xfrm>
            <a:off x="6030408" y="2656434"/>
            <a:ext cx="1533582"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Violation d’une règle du firewall</a:t>
            </a:r>
          </a:p>
        </p:txBody>
      </p:sp>
      <p:sp>
        <p:nvSpPr>
          <p:cNvPr id="43" name="ZoneTexte 89">
            <a:extLst>
              <a:ext uri="{FF2B5EF4-FFF2-40B4-BE49-F238E27FC236}">
                <a16:creationId xmlns:a16="http://schemas.microsoft.com/office/drawing/2014/main" id="{4C0078F0-32D3-DF47-9A94-BEC30CD19FAF}"/>
              </a:ext>
            </a:extLst>
          </p:cNvPr>
          <p:cNvSpPr txBox="1">
            <a:spLocks noChangeArrowheads="1"/>
          </p:cNvSpPr>
          <p:nvPr/>
        </p:nvSpPr>
        <p:spPr bwMode="auto">
          <a:xfrm>
            <a:off x="5901879" y="2783434"/>
            <a:ext cx="256793" cy="184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1436" tIns="45718" rIns="91436" bIns="45718">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600">
                <a:solidFill>
                  <a:srgbClr val="000000"/>
                </a:solidFill>
                <a:latin typeface="+mn-lt"/>
              </a:rPr>
              <a:t>….</a:t>
            </a:r>
          </a:p>
        </p:txBody>
      </p:sp>
      <p:sp>
        <p:nvSpPr>
          <p:cNvPr id="44" name="ZoneTexte 90">
            <a:extLst>
              <a:ext uri="{FF2B5EF4-FFF2-40B4-BE49-F238E27FC236}">
                <a16:creationId xmlns:a16="http://schemas.microsoft.com/office/drawing/2014/main" id="{7FF501BD-EC77-BF4D-B66C-43CB123CD97A}"/>
              </a:ext>
            </a:extLst>
          </p:cNvPr>
          <p:cNvSpPr txBox="1">
            <a:spLocks noChangeArrowheads="1"/>
          </p:cNvSpPr>
          <p:nvPr/>
        </p:nvSpPr>
        <p:spPr bwMode="auto">
          <a:xfrm>
            <a:off x="5743526" y="2970759"/>
            <a:ext cx="258396"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Ln</a:t>
            </a:r>
          </a:p>
        </p:txBody>
      </p:sp>
      <p:sp>
        <p:nvSpPr>
          <p:cNvPr id="45" name="ZoneTexte 91">
            <a:extLst>
              <a:ext uri="{FF2B5EF4-FFF2-40B4-BE49-F238E27FC236}">
                <a16:creationId xmlns:a16="http://schemas.microsoft.com/office/drawing/2014/main" id="{4884BBEF-A65A-1848-96A5-070FD0953C86}"/>
              </a:ext>
            </a:extLst>
          </p:cNvPr>
          <p:cNvSpPr txBox="1">
            <a:spLocks noChangeArrowheads="1"/>
          </p:cNvSpPr>
          <p:nvPr/>
        </p:nvSpPr>
        <p:spPr bwMode="auto">
          <a:xfrm>
            <a:off x="6032209" y="2964732"/>
            <a:ext cx="1527019"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46" name="ZoneTexte 92">
            <a:extLst>
              <a:ext uri="{FF2B5EF4-FFF2-40B4-BE49-F238E27FC236}">
                <a16:creationId xmlns:a16="http://schemas.microsoft.com/office/drawing/2014/main" id="{8A8902DA-2BA5-524E-A904-0FF19BFA3011}"/>
              </a:ext>
            </a:extLst>
          </p:cNvPr>
          <p:cNvSpPr txBox="1">
            <a:spLocks noChangeArrowheads="1"/>
          </p:cNvSpPr>
          <p:nvPr/>
        </p:nvSpPr>
        <p:spPr bwMode="auto">
          <a:xfrm>
            <a:off x="5735191" y="1975396"/>
            <a:ext cx="1824038"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prstClr val="white"/>
                </a:solidFill>
                <a:latin typeface="+mn-lt"/>
              </a:rPr>
              <a:t>LOGS DISPONIBLES</a:t>
            </a:r>
          </a:p>
        </p:txBody>
      </p:sp>
      <p:sp>
        <p:nvSpPr>
          <p:cNvPr id="47" name="Flèche vers le bas 93">
            <a:extLst>
              <a:ext uri="{FF2B5EF4-FFF2-40B4-BE49-F238E27FC236}">
                <a16:creationId xmlns:a16="http://schemas.microsoft.com/office/drawing/2014/main" id="{92978D95-23A6-F44A-9E08-69ABD7DB4753}"/>
              </a:ext>
            </a:extLst>
          </p:cNvPr>
          <p:cNvSpPr/>
          <p:nvPr/>
        </p:nvSpPr>
        <p:spPr>
          <a:xfrm>
            <a:off x="2006154" y="1341985"/>
            <a:ext cx="251222" cy="219075"/>
          </a:xfrm>
          <a:prstGeom prst="downArrow">
            <a:avLst/>
          </a:prstGeom>
          <a:solidFill>
            <a:srgbClr val="C00000"/>
          </a:solidFill>
          <a:ln w="22225" cap="flat" cmpd="sng" algn="ctr">
            <a:noFill/>
            <a:prstDash val="solid"/>
          </a:ln>
          <a:effectLst/>
        </p:spPr>
        <p:txBody>
          <a:bodyPr lIns="91436" tIns="45718" rIns="91436" bIns="45718" anchor="ctr"/>
          <a:lstStyle/>
          <a:p>
            <a:pPr algn="ctr" defTabSz="914354" fontAlgn="auto">
              <a:spcBef>
                <a:spcPts val="0"/>
              </a:spcBef>
              <a:spcAft>
                <a:spcPts val="0"/>
              </a:spcAft>
              <a:defRPr/>
            </a:pPr>
            <a:endParaRPr lang="fr-FR" sz="1800" kern="0">
              <a:solidFill>
                <a:prstClr val="white"/>
              </a:solidFill>
              <a:latin typeface="Helvetica 45 Light" panose="020B0404020002020204" pitchFamily="34" charset="0"/>
              <a:cs typeface="+mn-cs"/>
            </a:endParaRPr>
          </a:p>
        </p:txBody>
      </p:sp>
      <p:sp>
        <p:nvSpPr>
          <p:cNvPr id="48" name="Flèche vers le bas 94">
            <a:extLst>
              <a:ext uri="{FF2B5EF4-FFF2-40B4-BE49-F238E27FC236}">
                <a16:creationId xmlns:a16="http://schemas.microsoft.com/office/drawing/2014/main" id="{A459EACA-F65D-524B-848E-88E41C33B3CB}"/>
              </a:ext>
            </a:extLst>
          </p:cNvPr>
          <p:cNvSpPr/>
          <p:nvPr/>
        </p:nvSpPr>
        <p:spPr>
          <a:xfrm>
            <a:off x="6603157" y="1341984"/>
            <a:ext cx="250031" cy="633412"/>
          </a:xfrm>
          <a:prstGeom prst="downArrow">
            <a:avLst/>
          </a:prstGeom>
          <a:solidFill>
            <a:srgbClr val="C00000"/>
          </a:solidFill>
          <a:ln w="22225" cap="flat" cmpd="sng" algn="ctr">
            <a:noFill/>
            <a:prstDash val="solid"/>
          </a:ln>
          <a:effectLst/>
        </p:spPr>
        <p:txBody>
          <a:bodyPr lIns="91436" tIns="45718" rIns="91436" bIns="45718" anchor="ctr"/>
          <a:lstStyle/>
          <a:p>
            <a:pPr algn="ctr" defTabSz="914354" fontAlgn="auto">
              <a:spcBef>
                <a:spcPts val="0"/>
              </a:spcBef>
              <a:spcAft>
                <a:spcPts val="0"/>
              </a:spcAft>
              <a:defRPr/>
            </a:pPr>
            <a:endParaRPr lang="fr-FR" sz="1800" kern="0">
              <a:solidFill>
                <a:prstClr val="white"/>
              </a:solidFill>
              <a:latin typeface="Helvetica 45 Light" panose="020B0404020002020204" pitchFamily="34" charset="0"/>
              <a:cs typeface="+mn-cs"/>
            </a:endParaRPr>
          </a:p>
        </p:txBody>
      </p:sp>
      <p:sp>
        <p:nvSpPr>
          <p:cNvPr id="49" name="Flèche vers le bas 95">
            <a:extLst>
              <a:ext uri="{FF2B5EF4-FFF2-40B4-BE49-F238E27FC236}">
                <a16:creationId xmlns:a16="http://schemas.microsoft.com/office/drawing/2014/main" id="{D5F795EA-4665-8946-A3CE-F2DDB3977000}"/>
              </a:ext>
            </a:extLst>
          </p:cNvPr>
          <p:cNvSpPr/>
          <p:nvPr/>
        </p:nvSpPr>
        <p:spPr>
          <a:xfrm>
            <a:off x="4271913" y="1341985"/>
            <a:ext cx="251222" cy="446087"/>
          </a:xfrm>
          <a:prstGeom prst="downArrow">
            <a:avLst/>
          </a:prstGeom>
          <a:solidFill>
            <a:srgbClr val="C00000"/>
          </a:solidFill>
          <a:ln w="22225" cap="flat" cmpd="sng" algn="ctr">
            <a:noFill/>
            <a:prstDash val="solid"/>
          </a:ln>
          <a:effectLst/>
        </p:spPr>
        <p:txBody>
          <a:bodyPr lIns="91436" tIns="45718" rIns="91436" bIns="45718" anchor="ctr"/>
          <a:lstStyle/>
          <a:p>
            <a:pPr algn="ctr" defTabSz="914354" fontAlgn="auto">
              <a:spcBef>
                <a:spcPts val="0"/>
              </a:spcBef>
              <a:spcAft>
                <a:spcPts val="0"/>
              </a:spcAft>
              <a:defRPr/>
            </a:pPr>
            <a:endParaRPr lang="fr-FR" sz="1800" kern="0">
              <a:solidFill>
                <a:prstClr val="white"/>
              </a:solidFill>
              <a:latin typeface="Helvetica 45 Light" panose="020B0404020002020204" pitchFamily="34" charset="0"/>
              <a:cs typeface="+mn-cs"/>
            </a:endParaRPr>
          </a:p>
        </p:txBody>
      </p:sp>
      <p:sp>
        <p:nvSpPr>
          <p:cNvPr id="50" name="Ellipse 96">
            <a:extLst>
              <a:ext uri="{FF2B5EF4-FFF2-40B4-BE49-F238E27FC236}">
                <a16:creationId xmlns:a16="http://schemas.microsoft.com/office/drawing/2014/main" id="{62C36DF5-13B1-0E49-896D-2884C0829D9A}"/>
              </a:ext>
            </a:extLst>
          </p:cNvPr>
          <p:cNvSpPr/>
          <p:nvPr/>
        </p:nvSpPr>
        <p:spPr>
          <a:xfrm>
            <a:off x="1414413" y="1715047"/>
            <a:ext cx="442913" cy="1216025"/>
          </a:xfrm>
          <a:prstGeom prst="ellipse">
            <a:avLst/>
          </a:prstGeom>
          <a:noFill/>
          <a:ln w="12700" cap="flat" cmpd="sng" algn="ctr">
            <a:solidFill>
              <a:schemeClr val="accent2"/>
            </a:solidFill>
            <a:prstDash val="dash"/>
          </a:ln>
          <a:effectLst/>
        </p:spPr>
        <p:txBody>
          <a:bodyPr lIns="91436" tIns="45718" rIns="91436" bIns="45718" anchor="ctr"/>
          <a:lstStyle/>
          <a:p>
            <a:pPr algn="ctr" defTabSz="914354" fontAlgn="auto">
              <a:spcBef>
                <a:spcPts val="0"/>
              </a:spcBef>
              <a:spcAft>
                <a:spcPts val="0"/>
              </a:spcAft>
              <a:defRPr/>
            </a:pPr>
            <a:endParaRPr lang="fr-FR" sz="600" kern="0">
              <a:solidFill>
                <a:prstClr val="white"/>
              </a:solidFill>
              <a:latin typeface="+mn-lt"/>
              <a:cs typeface="+mn-cs"/>
            </a:endParaRPr>
          </a:p>
        </p:txBody>
      </p:sp>
      <p:sp>
        <p:nvSpPr>
          <p:cNvPr id="51" name="ZoneTexte 97">
            <a:extLst>
              <a:ext uri="{FF2B5EF4-FFF2-40B4-BE49-F238E27FC236}">
                <a16:creationId xmlns:a16="http://schemas.microsoft.com/office/drawing/2014/main" id="{5938EEE0-78A7-F444-8A5B-746F248BD359}"/>
              </a:ext>
            </a:extLst>
          </p:cNvPr>
          <p:cNvSpPr txBox="1">
            <a:spLocks noChangeArrowheads="1"/>
          </p:cNvSpPr>
          <p:nvPr/>
        </p:nvSpPr>
        <p:spPr bwMode="auto">
          <a:xfrm>
            <a:off x="1972816" y="3470821"/>
            <a:ext cx="266412" cy="184662"/>
          </a:xfrm>
          <a:prstGeom prst="rect">
            <a:avLst/>
          </a:prstGeom>
          <a:solidFill>
            <a:schemeClr val="accent2">
              <a:lumMod val="20000"/>
              <a:lumOff val="80000"/>
            </a:schemeClr>
          </a:solidFill>
          <a:ln w="9525">
            <a:solidFill>
              <a:schemeClr val="accent2"/>
            </a:solidFill>
            <a:miter lim="800000"/>
            <a:headEnd/>
            <a:tailEnd/>
          </a:ln>
        </p:spPr>
        <p:txBody>
          <a:bodyPr lIns="91436" tIns="45718" rIns="91436" bIns="45718">
            <a:spAutoFit/>
          </a:bodyPr>
          <a:lstStyle>
            <a:defPPr>
              <a:defRPr lang="fr-FR"/>
            </a:defPPr>
            <a:lvl1pPr defTabSz="914354" fontAlgn="auto">
              <a:spcBef>
                <a:spcPts val="0"/>
              </a:spcBef>
              <a:spcAft>
                <a:spcPts val="0"/>
              </a:spcAft>
              <a:defRPr sz="600" b="1" kern="0">
                <a:solidFill>
                  <a:prstClr val="black"/>
                </a:solidFill>
                <a:latin typeface="+mn-lt"/>
              </a:defRPr>
            </a:lvl1pPr>
          </a:lstStyle>
          <a:p>
            <a:r>
              <a:rPr lang="fr-FR"/>
              <a:t>R0</a:t>
            </a:r>
          </a:p>
        </p:txBody>
      </p:sp>
      <p:sp>
        <p:nvSpPr>
          <p:cNvPr id="52" name="ZoneTexte 98">
            <a:extLst>
              <a:ext uri="{FF2B5EF4-FFF2-40B4-BE49-F238E27FC236}">
                <a16:creationId xmlns:a16="http://schemas.microsoft.com/office/drawing/2014/main" id="{306F3E89-F935-6E4F-93C3-61E6A560B8DD}"/>
              </a:ext>
            </a:extLst>
          </p:cNvPr>
          <p:cNvSpPr txBox="1">
            <a:spLocks noChangeArrowheads="1"/>
          </p:cNvSpPr>
          <p:nvPr/>
        </p:nvSpPr>
        <p:spPr bwMode="auto">
          <a:xfrm>
            <a:off x="2307381" y="3472410"/>
            <a:ext cx="1308498"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compromission des données sensibles</a:t>
            </a:r>
          </a:p>
        </p:txBody>
      </p:sp>
      <p:sp>
        <p:nvSpPr>
          <p:cNvPr id="53" name="ZoneTexte 99">
            <a:extLst>
              <a:ext uri="{FF2B5EF4-FFF2-40B4-BE49-F238E27FC236}">
                <a16:creationId xmlns:a16="http://schemas.microsoft.com/office/drawing/2014/main" id="{7DD419ED-B641-3D41-B3CC-210B1B3ECE02}"/>
              </a:ext>
            </a:extLst>
          </p:cNvPr>
          <p:cNvSpPr txBox="1">
            <a:spLocks noChangeArrowheads="1"/>
          </p:cNvSpPr>
          <p:nvPr/>
        </p:nvSpPr>
        <p:spPr bwMode="auto">
          <a:xfrm>
            <a:off x="1972816" y="3686721"/>
            <a:ext cx="26641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R1</a:t>
            </a:r>
          </a:p>
        </p:txBody>
      </p:sp>
      <p:sp>
        <p:nvSpPr>
          <p:cNvPr id="54" name="ZoneTexte 100">
            <a:extLst>
              <a:ext uri="{FF2B5EF4-FFF2-40B4-BE49-F238E27FC236}">
                <a16:creationId xmlns:a16="http://schemas.microsoft.com/office/drawing/2014/main" id="{558405A8-3331-CB4F-8E5D-F00781F01869}"/>
              </a:ext>
            </a:extLst>
          </p:cNvPr>
          <p:cNvSpPr txBox="1">
            <a:spLocks noChangeArrowheads="1"/>
          </p:cNvSpPr>
          <p:nvPr/>
        </p:nvSpPr>
        <p:spPr bwMode="auto">
          <a:xfrm>
            <a:off x="2299047" y="3686721"/>
            <a:ext cx="1316832" cy="169273"/>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corruption des données de production</a:t>
            </a:r>
          </a:p>
        </p:txBody>
      </p:sp>
      <p:sp>
        <p:nvSpPr>
          <p:cNvPr id="55" name="ZoneTexte 101">
            <a:extLst>
              <a:ext uri="{FF2B5EF4-FFF2-40B4-BE49-F238E27FC236}">
                <a16:creationId xmlns:a16="http://schemas.microsoft.com/office/drawing/2014/main" id="{AC5D2456-47FB-0B43-AE99-158E8D498DA9}"/>
              </a:ext>
            </a:extLst>
          </p:cNvPr>
          <p:cNvSpPr txBox="1">
            <a:spLocks noChangeArrowheads="1"/>
          </p:cNvSpPr>
          <p:nvPr/>
        </p:nvSpPr>
        <p:spPr bwMode="auto">
          <a:xfrm>
            <a:off x="1972816" y="3904210"/>
            <a:ext cx="266081"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R2</a:t>
            </a:r>
          </a:p>
        </p:txBody>
      </p:sp>
      <p:sp>
        <p:nvSpPr>
          <p:cNvPr id="56" name="ZoneTexte 102">
            <a:extLst>
              <a:ext uri="{FF2B5EF4-FFF2-40B4-BE49-F238E27FC236}">
                <a16:creationId xmlns:a16="http://schemas.microsoft.com/office/drawing/2014/main" id="{3086632E-F9D8-EC42-9F7F-AA70356F2157}"/>
              </a:ext>
            </a:extLst>
          </p:cNvPr>
          <p:cNvSpPr txBox="1">
            <a:spLocks noChangeArrowheads="1"/>
          </p:cNvSpPr>
          <p:nvPr/>
        </p:nvSpPr>
        <p:spPr bwMode="auto">
          <a:xfrm>
            <a:off x="2299047" y="3904209"/>
            <a:ext cx="1316832"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57" name="ZoneTexte 104">
            <a:extLst>
              <a:ext uri="{FF2B5EF4-FFF2-40B4-BE49-F238E27FC236}">
                <a16:creationId xmlns:a16="http://schemas.microsoft.com/office/drawing/2014/main" id="{EF9E8A24-1F4B-A84D-9D29-F3C5D40B5F32}"/>
              </a:ext>
            </a:extLst>
          </p:cNvPr>
          <p:cNvSpPr txBox="1">
            <a:spLocks noChangeArrowheads="1"/>
          </p:cNvSpPr>
          <p:nvPr/>
        </p:nvSpPr>
        <p:spPr bwMode="auto">
          <a:xfrm>
            <a:off x="1972816" y="4162971"/>
            <a:ext cx="266081" cy="184662"/>
          </a:xfrm>
          <a:prstGeom prst="rect">
            <a:avLst/>
          </a:prstGeom>
          <a:noFill/>
          <a:ln w="9525">
            <a:solidFill>
              <a:schemeClr val="accent2"/>
            </a:solidFill>
            <a:miter lim="800000"/>
            <a:headEnd/>
            <a:tailEnd/>
          </a:ln>
        </p:spPr>
        <p:txBody>
          <a:bodyPr wrap="square" lIns="91436" tIns="45718" rIns="71997" bIns="45718">
            <a:spAutoFit/>
          </a:bodyPr>
          <a:lstStyle/>
          <a:p>
            <a:pPr defTabSz="914354" fontAlgn="auto">
              <a:spcBef>
                <a:spcPts val="0"/>
              </a:spcBef>
              <a:spcAft>
                <a:spcPts val="0"/>
              </a:spcAft>
              <a:defRPr/>
            </a:pPr>
            <a:r>
              <a:rPr lang="fr-FR" sz="600" b="1" kern="0" dirty="0">
                <a:solidFill>
                  <a:prstClr val="black"/>
                </a:solidFill>
                <a:latin typeface="+mn-lt"/>
              </a:rPr>
              <a:t>Rn</a:t>
            </a:r>
          </a:p>
        </p:txBody>
      </p:sp>
      <p:sp>
        <p:nvSpPr>
          <p:cNvPr id="58" name="ZoneTexte 105">
            <a:extLst>
              <a:ext uri="{FF2B5EF4-FFF2-40B4-BE49-F238E27FC236}">
                <a16:creationId xmlns:a16="http://schemas.microsoft.com/office/drawing/2014/main" id="{32CB61D7-BD5D-C34C-A45B-E37CC7C9B916}"/>
              </a:ext>
            </a:extLst>
          </p:cNvPr>
          <p:cNvSpPr txBox="1">
            <a:spLocks noChangeArrowheads="1"/>
          </p:cNvSpPr>
          <p:nvPr/>
        </p:nvSpPr>
        <p:spPr bwMode="auto">
          <a:xfrm>
            <a:off x="2299047" y="4164559"/>
            <a:ext cx="1315641"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59" name="ZoneTexte 106">
            <a:extLst>
              <a:ext uri="{FF2B5EF4-FFF2-40B4-BE49-F238E27FC236}">
                <a16:creationId xmlns:a16="http://schemas.microsoft.com/office/drawing/2014/main" id="{FE62ECC1-E120-DC48-AE52-FA9A887D4506}"/>
              </a:ext>
            </a:extLst>
          </p:cNvPr>
          <p:cNvSpPr txBox="1">
            <a:spLocks noChangeArrowheads="1"/>
          </p:cNvSpPr>
          <p:nvPr/>
        </p:nvSpPr>
        <p:spPr bwMode="auto">
          <a:xfrm>
            <a:off x="1968053" y="3226347"/>
            <a:ext cx="1647825"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prstClr val="white"/>
                </a:solidFill>
                <a:latin typeface="+mn-lt"/>
              </a:rPr>
              <a:t>RISQUES IDENTIFIES</a:t>
            </a:r>
          </a:p>
        </p:txBody>
      </p:sp>
      <p:sp>
        <p:nvSpPr>
          <p:cNvPr id="60" name="ZoneTexte 107">
            <a:extLst>
              <a:ext uri="{FF2B5EF4-FFF2-40B4-BE49-F238E27FC236}">
                <a16:creationId xmlns:a16="http://schemas.microsoft.com/office/drawing/2014/main" id="{3CC8E6E0-9691-5348-AFFD-235B72E0A8CE}"/>
              </a:ext>
            </a:extLst>
          </p:cNvPr>
          <p:cNvSpPr txBox="1">
            <a:spLocks noChangeArrowheads="1"/>
          </p:cNvSpPr>
          <p:nvPr/>
        </p:nvSpPr>
        <p:spPr bwMode="auto">
          <a:xfrm>
            <a:off x="3898057" y="3670846"/>
            <a:ext cx="272824" cy="169273"/>
          </a:xfrm>
          <a:prstGeom prst="rect">
            <a:avLst/>
          </a:prstGeom>
          <a:solidFill>
            <a:schemeClr val="accent2">
              <a:lumMod val="20000"/>
              <a:lumOff val="80000"/>
            </a:schemeClr>
          </a:solid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500" b="1" kern="0">
                <a:solidFill>
                  <a:prstClr val="black"/>
                </a:solidFill>
                <a:latin typeface="+mn-lt"/>
              </a:rPr>
              <a:t>M0</a:t>
            </a:r>
          </a:p>
        </p:txBody>
      </p:sp>
      <p:sp>
        <p:nvSpPr>
          <p:cNvPr id="61" name="ZoneTexte 108">
            <a:extLst>
              <a:ext uri="{FF2B5EF4-FFF2-40B4-BE49-F238E27FC236}">
                <a16:creationId xmlns:a16="http://schemas.microsoft.com/office/drawing/2014/main" id="{870E6B88-348C-9A4F-BBCE-F7B1085DC635}"/>
              </a:ext>
            </a:extLst>
          </p:cNvPr>
          <p:cNvSpPr txBox="1">
            <a:spLocks noChangeArrowheads="1"/>
          </p:cNvSpPr>
          <p:nvPr/>
        </p:nvSpPr>
        <p:spPr bwMode="auto">
          <a:xfrm>
            <a:off x="4255415" y="3670846"/>
            <a:ext cx="1460726"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Augmentation des droits de l’admin.</a:t>
            </a:r>
          </a:p>
        </p:txBody>
      </p:sp>
      <p:sp>
        <p:nvSpPr>
          <p:cNvPr id="62" name="ZoneTexte 109">
            <a:extLst>
              <a:ext uri="{FF2B5EF4-FFF2-40B4-BE49-F238E27FC236}">
                <a16:creationId xmlns:a16="http://schemas.microsoft.com/office/drawing/2014/main" id="{8C11DC28-7CB8-B947-B430-F389BDA732E8}"/>
              </a:ext>
            </a:extLst>
          </p:cNvPr>
          <p:cNvSpPr txBox="1">
            <a:spLocks noChangeArrowheads="1"/>
          </p:cNvSpPr>
          <p:nvPr/>
        </p:nvSpPr>
        <p:spPr bwMode="auto">
          <a:xfrm>
            <a:off x="3898057" y="3859759"/>
            <a:ext cx="272824" cy="169273"/>
          </a:xfrm>
          <a:prstGeom prst="rect">
            <a:avLst/>
          </a:prstGeom>
          <a:solidFill>
            <a:schemeClr val="accent2">
              <a:lumMod val="20000"/>
              <a:lumOff val="80000"/>
            </a:schemeClr>
          </a:solid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500" b="1" kern="0">
                <a:solidFill>
                  <a:prstClr val="black"/>
                </a:solidFill>
                <a:latin typeface="+mn-lt"/>
              </a:rPr>
              <a:t>M1</a:t>
            </a:r>
          </a:p>
        </p:txBody>
      </p:sp>
      <p:sp>
        <p:nvSpPr>
          <p:cNvPr id="63" name="ZoneTexte 110">
            <a:extLst>
              <a:ext uri="{FF2B5EF4-FFF2-40B4-BE49-F238E27FC236}">
                <a16:creationId xmlns:a16="http://schemas.microsoft.com/office/drawing/2014/main" id="{B6BA763B-3E90-2A40-A8F2-660F91C0981B}"/>
              </a:ext>
            </a:extLst>
          </p:cNvPr>
          <p:cNvSpPr txBox="1">
            <a:spLocks noChangeArrowheads="1"/>
          </p:cNvSpPr>
          <p:nvPr/>
        </p:nvSpPr>
        <p:spPr bwMode="auto">
          <a:xfrm>
            <a:off x="4255415" y="3859760"/>
            <a:ext cx="1460726"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Augmentation des privilèges d’un utilisateur</a:t>
            </a:r>
          </a:p>
        </p:txBody>
      </p:sp>
      <p:sp>
        <p:nvSpPr>
          <p:cNvPr id="64" name="ZoneTexte 111">
            <a:extLst>
              <a:ext uri="{FF2B5EF4-FFF2-40B4-BE49-F238E27FC236}">
                <a16:creationId xmlns:a16="http://schemas.microsoft.com/office/drawing/2014/main" id="{77A3B867-3059-9045-B4E2-E4DDB785F1A8}"/>
              </a:ext>
            </a:extLst>
          </p:cNvPr>
          <p:cNvSpPr txBox="1">
            <a:spLocks noChangeArrowheads="1"/>
          </p:cNvSpPr>
          <p:nvPr/>
        </p:nvSpPr>
        <p:spPr bwMode="auto">
          <a:xfrm>
            <a:off x="3898057" y="4043909"/>
            <a:ext cx="272824"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defPPr>
              <a:defRPr lang="fr-FR"/>
            </a:defPPr>
            <a:lvl1pPr defTabSz="914354" fontAlgn="auto">
              <a:spcBef>
                <a:spcPts val="0"/>
              </a:spcBef>
              <a:spcAft>
                <a:spcPts val="0"/>
              </a:spcAft>
              <a:defRPr sz="500" b="1" kern="0">
                <a:solidFill>
                  <a:prstClr val="black"/>
                </a:solidFill>
                <a:latin typeface="+mn-lt"/>
              </a:defRPr>
            </a:lvl1pPr>
          </a:lstStyle>
          <a:p>
            <a:r>
              <a:rPr lang="fr-FR"/>
              <a:t>M2</a:t>
            </a:r>
          </a:p>
        </p:txBody>
      </p:sp>
      <p:sp>
        <p:nvSpPr>
          <p:cNvPr id="65" name="ZoneTexte 112">
            <a:extLst>
              <a:ext uri="{FF2B5EF4-FFF2-40B4-BE49-F238E27FC236}">
                <a16:creationId xmlns:a16="http://schemas.microsoft.com/office/drawing/2014/main" id="{D4BDE08A-EE46-B848-BC4C-4010CE8B454D}"/>
              </a:ext>
            </a:extLst>
          </p:cNvPr>
          <p:cNvSpPr txBox="1">
            <a:spLocks noChangeArrowheads="1"/>
          </p:cNvSpPr>
          <p:nvPr/>
        </p:nvSpPr>
        <p:spPr bwMode="auto">
          <a:xfrm>
            <a:off x="4255415" y="4045496"/>
            <a:ext cx="1460726"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defPPr>
              <a:defRPr lang="fr-FR"/>
            </a:defPPr>
            <a:lvl1pPr defTabSz="914354" fontAlgn="auto">
              <a:spcBef>
                <a:spcPts val="0"/>
              </a:spcBef>
              <a:spcAft>
                <a:spcPts val="0"/>
              </a:spcAft>
              <a:defRPr sz="500" b="1" kern="0">
                <a:solidFill>
                  <a:prstClr val="black"/>
                </a:solidFill>
                <a:latin typeface="+mn-lt"/>
              </a:defRPr>
            </a:lvl1pPr>
          </a:lstStyle>
          <a:p>
            <a:r>
              <a:rPr lang="fr-FR"/>
              <a:t>Installation d’un Virus</a:t>
            </a:r>
          </a:p>
        </p:txBody>
      </p:sp>
      <p:sp>
        <p:nvSpPr>
          <p:cNvPr id="66" name="ZoneTexte 113">
            <a:extLst>
              <a:ext uri="{FF2B5EF4-FFF2-40B4-BE49-F238E27FC236}">
                <a16:creationId xmlns:a16="http://schemas.microsoft.com/office/drawing/2014/main" id="{98DC0979-5E6F-C74C-A851-A9811A38742C}"/>
              </a:ext>
            </a:extLst>
          </p:cNvPr>
          <p:cNvSpPr txBox="1">
            <a:spLocks noChangeArrowheads="1"/>
          </p:cNvSpPr>
          <p:nvPr/>
        </p:nvSpPr>
        <p:spPr bwMode="auto">
          <a:xfrm>
            <a:off x="4057600" y="4134396"/>
            <a:ext cx="245572" cy="1692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1436" tIns="45718" rIns="91436" bIns="45718">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500">
                <a:solidFill>
                  <a:srgbClr val="000000"/>
                </a:solidFill>
                <a:latin typeface="+mn-lt"/>
              </a:rPr>
              <a:t>….</a:t>
            </a:r>
          </a:p>
        </p:txBody>
      </p:sp>
      <p:sp>
        <p:nvSpPr>
          <p:cNvPr id="67" name="ZoneTexte 114">
            <a:extLst>
              <a:ext uri="{FF2B5EF4-FFF2-40B4-BE49-F238E27FC236}">
                <a16:creationId xmlns:a16="http://schemas.microsoft.com/office/drawing/2014/main" id="{47482537-C4CA-584E-BAFD-364732D1D944}"/>
              </a:ext>
            </a:extLst>
          </p:cNvPr>
          <p:cNvSpPr txBox="1">
            <a:spLocks noChangeArrowheads="1"/>
          </p:cNvSpPr>
          <p:nvPr/>
        </p:nvSpPr>
        <p:spPr bwMode="auto">
          <a:xfrm>
            <a:off x="3900438" y="4293146"/>
            <a:ext cx="29366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Mn</a:t>
            </a:r>
          </a:p>
        </p:txBody>
      </p:sp>
      <p:sp>
        <p:nvSpPr>
          <p:cNvPr id="68" name="ZoneTexte 115">
            <a:extLst>
              <a:ext uri="{FF2B5EF4-FFF2-40B4-BE49-F238E27FC236}">
                <a16:creationId xmlns:a16="http://schemas.microsoft.com/office/drawing/2014/main" id="{466EF905-35A2-3F4B-953A-563C30BE4480}"/>
              </a:ext>
            </a:extLst>
          </p:cNvPr>
          <p:cNvSpPr txBox="1">
            <a:spLocks noChangeArrowheads="1"/>
          </p:cNvSpPr>
          <p:nvPr/>
        </p:nvSpPr>
        <p:spPr bwMode="auto">
          <a:xfrm>
            <a:off x="4271913" y="4293146"/>
            <a:ext cx="1450182"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69" name="ZoneTexte 116">
            <a:extLst>
              <a:ext uri="{FF2B5EF4-FFF2-40B4-BE49-F238E27FC236}">
                <a16:creationId xmlns:a16="http://schemas.microsoft.com/office/drawing/2014/main" id="{81A3BA95-186E-B843-AAD2-4382ADC4B220}"/>
              </a:ext>
            </a:extLst>
          </p:cNvPr>
          <p:cNvSpPr txBox="1">
            <a:spLocks noChangeArrowheads="1"/>
          </p:cNvSpPr>
          <p:nvPr/>
        </p:nvSpPr>
        <p:spPr bwMode="auto">
          <a:xfrm>
            <a:off x="3892103" y="3424784"/>
            <a:ext cx="1824038"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prstClr val="white"/>
                </a:solidFill>
                <a:latin typeface="+mn-lt"/>
              </a:rPr>
              <a:t>SCENARIOS DE MENACE</a:t>
            </a:r>
          </a:p>
        </p:txBody>
      </p:sp>
      <p:cxnSp>
        <p:nvCxnSpPr>
          <p:cNvPr id="70" name="Connecteur droit avec flèche 117">
            <a:extLst>
              <a:ext uri="{FF2B5EF4-FFF2-40B4-BE49-F238E27FC236}">
                <a16:creationId xmlns:a16="http://schemas.microsoft.com/office/drawing/2014/main" id="{FD02C0F4-19D9-A74C-8753-79F8D2FAED70}"/>
              </a:ext>
            </a:extLst>
          </p:cNvPr>
          <p:cNvCxnSpPr>
            <a:cxnSpLocks noChangeShapeType="1"/>
            <a:stCxn id="60" idx="1"/>
          </p:cNvCxnSpPr>
          <p:nvPr/>
        </p:nvCxnSpPr>
        <p:spPr bwMode="auto">
          <a:xfrm flipH="1" flipV="1">
            <a:off x="3624213" y="3578777"/>
            <a:ext cx="273844" cy="176706"/>
          </a:xfrm>
          <a:prstGeom prst="straightConnector1">
            <a:avLst/>
          </a:prstGeom>
          <a:noFill/>
          <a:ln w="12700" algn="ctr">
            <a:solidFill>
              <a:schemeClr val="accent2"/>
            </a:solidFill>
            <a:prstDash val="dash"/>
            <a:round/>
            <a:headEnd/>
            <a:tailEnd/>
          </a:ln>
          <a:extLst>
            <a:ext uri="{909E8E84-426E-40DD-AFC4-6F175D3DCCD1}">
              <a14:hiddenFill xmlns:a14="http://schemas.microsoft.com/office/drawing/2010/main">
                <a:noFill/>
              </a14:hiddenFill>
            </a:ext>
          </a:extLst>
        </p:spPr>
      </p:cxnSp>
      <p:cxnSp>
        <p:nvCxnSpPr>
          <p:cNvPr id="71" name="Connecteur droit avec flèche 118">
            <a:extLst>
              <a:ext uri="{FF2B5EF4-FFF2-40B4-BE49-F238E27FC236}">
                <a16:creationId xmlns:a16="http://schemas.microsoft.com/office/drawing/2014/main" id="{E76FCAF4-5854-8D4E-8044-EA5BE33E0812}"/>
              </a:ext>
            </a:extLst>
          </p:cNvPr>
          <p:cNvCxnSpPr>
            <a:cxnSpLocks noChangeShapeType="1"/>
            <a:stCxn id="62" idx="1"/>
            <a:endCxn id="52" idx="3"/>
          </p:cNvCxnSpPr>
          <p:nvPr/>
        </p:nvCxnSpPr>
        <p:spPr bwMode="auto">
          <a:xfrm flipH="1" flipV="1">
            <a:off x="3615879" y="3557047"/>
            <a:ext cx="282178" cy="387349"/>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72" name="Connecteur droit avec flèche 119">
            <a:extLst>
              <a:ext uri="{FF2B5EF4-FFF2-40B4-BE49-F238E27FC236}">
                <a16:creationId xmlns:a16="http://schemas.microsoft.com/office/drawing/2014/main" id="{857B4232-CCF1-F54F-A8DE-7BEF5CB02790}"/>
              </a:ext>
            </a:extLst>
          </p:cNvPr>
          <p:cNvCxnSpPr>
            <a:cxnSpLocks noChangeShapeType="1"/>
            <a:stCxn id="64" idx="1"/>
            <a:endCxn id="52" idx="3"/>
          </p:cNvCxnSpPr>
          <p:nvPr/>
        </p:nvCxnSpPr>
        <p:spPr bwMode="auto">
          <a:xfrm flipH="1" flipV="1">
            <a:off x="3615879" y="3557047"/>
            <a:ext cx="282178" cy="571499"/>
          </a:xfrm>
          <a:prstGeom prst="straightConnector1">
            <a:avLst/>
          </a:prstGeom>
          <a:noFill/>
          <a:ln w="12700" algn="ctr">
            <a:solidFill>
              <a:schemeClr val="accent2"/>
            </a:solidFill>
            <a:prstDash val="dash"/>
            <a:round/>
            <a:headEnd/>
            <a:tailEnd/>
          </a:ln>
          <a:extLst>
            <a:ext uri="{909E8E84-426E-40DD-AFC4-6F175D3DCCD1}">
              <a14:hiddenFill xmlns:a14="http://schemas.microsoft.com/office/drawing/2010/main">
                <a:noFill/>
              </a14:hiddenFill>
            </a:ext>
          </a:extLst>
        </p:spPr>
      </p:cxnSp>
      <p:cxnSp>
        <p:nvCxnSpPr>
          <p:cNvPr id="73" name="Connecteur droit avec flèche 120">
            <a:extLst>
              <a:ext uri="{FF2B5EF4-FFF2-40B4-BE49-F238E27FC236}">
                <a16:creationId xmlns:a16="http://schemas.microsoft.com/office/drawing/2014/main" id="{ACF4999C-EDAC-E54F-A8E2-D169811D2594}"/>
              </a:ext>
            </a:extLst>
          </p:cNvPr>
          <p:cNvCxnSpPr>
            <a:cxnSpLocks noChangeShapeType="1"/>
            <a:stCxn id="64" idx="1"/>
            <a:endCxn id="54" idx="3"/>
          </p:cNvCxnSpPr>
          <p:nvPr/>
        </p:nvCxnSpPr>
        <p:spPr bwMode="auto">
          <a:xfrm flipH="1" flipV="1">
            <a:off x="3615879" y="3771358"/>
            <a:ext cx="282178" cy="357188"/>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74" name="Connecteur droit avec flèche 121">
            <a:extLst>
              <a:ext uri="{FF2B5EF4-FFF2-40B4-BE49-F238E27FC236}">
                <a16:creationId xmlns:a16="http://schemas.microsoft.com/office/drawing/2014/main" id="{76320138-7FCC-A94E-B7E7-8F2015CEF784}"/>
              </a:ext>
            </a:extLst>
          </p:cNvPr>
          <p:cNvCxnSpPr>
            <a:cxnSpLocks noChangeShapeType="1"/>
            <a:stCxn id="64" idx="1"/>
            <a:endCxn id="56" idx="3"/>
          </p:cNvCxnSpPr>
          <p:nvPr/>
        </p:nvCxnSpPr>
        <p:spPr bwMode="auto">
          <a:xfrm flipH="1" flipV="1">
            <a:off x="3615879" y="3996540"/>
            <a:ext cx="282178" cy="132006"/>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75" name="Connecteur droit avec flèche 122">
            <a:extLst>
              <a:ext uri="{FF2B5EF4-FFF2-40B4-BE49-F238E27FC236}">
                <a16:creationId xmlns:a16="http://schemas.microsoft.com/office/drawing/2014/main" id="{DD9CEC1C-F054-4847-ACB8-D778DC550D84}"/>
              </a:ext>
            </a:extLst>
          </p:cNvPr>
          <p:cNvCxnSpPr>
            <a:cxnSpLocks noChangeShapeType="1"/>
            <a:stCxn id="60" idx="1"/>
            <a:endCxn id="58" idx="3"/>
          </p:cNvCxnSpPr>
          <p:nvPr/>
        </p:nvCxnSpPr>
        <p:spPr bwMode="auto">
          <a:xfrm flipH="1">
            <a:off x="3614688" y="3755483"/>
            <a:ext cx="283369" cy="501407"/>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76" name="Connecteur droit avec flèche 123">
            <a:extLst>
              <a:ext uri="{FF2B5EF4-FFF2-40B4-BE49-F238E27FC236}">
                <a16:creationId xmlns:a16="http://schemas.microsoft.com/office/drawing/2014/main" id="{A068A535-EF37-6B4A-918A-0373FEA9089A}"/>
              </a:ext>
            </a:extLst>
          </p:cNvPr>
          <p:cNvCxnSpPr>
            <a:cxnSpLocks noChangeShapeType="1"/>
            <a:stCxn id="67" idx="1"/>
            <a:endCxn id="58" idx="3"/>
          </p:cNvCxnSpPr>
          <p:nvPr/>
        </p:nvCxnSpPr>
        <p:spPr bwMode="auto">
          <a:xfrm flipH="1" flipV="1">
            <a:off x="3614688" y="4256890"/>
            <a:ext cx="285750" cy="128587"/>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sp>
        <p:nvSpPr>
          <p:cNvPr id="77" name="Ellipse 124">
            <a:extLst>
              <a:ext uri="{FF2B5EF4-FFF2-40B4-BE49-F238E27FC236}">
                <a16:creationId xmlns:a16="http://schemas.microsoft.com/office/drawing/2014/main" id="{A94FC4DC-A074-314D-9678-29C18848707D}"/>
              </a:ext>
            </a:extLst>
          </p:cNvPr>
          <p:cNvSpPr/>
          <p:nvPr/>
        </p:nvSpPr>
        <p:spPr>
          <a:xfrm>
            <a:off x="1856134" y="3350172"/>
            <a:ext cx="442913" cy="1069975"/>
          </a:xfrm>
          <a:prstGeom prst="ellipse">
            <a:avLst/>
          </a:prstGeom>
          <a:noFill/>
          <a:ln w="12700" cap="flat" cmpd="sng" algn="ctr">
            <a:solidFill>
              <a:schemeClr val="accent2"/>
            </a:solidFill>
            <a:prstDash val="dash"/>
          </a:ln>
          <a:effectLst/>
        </p:spPr>
        <p:txBody>
          <a:bodyPr lIns="91436" tIns="45718" rIns="91436" bIns="45718" anchor="ctr"/>
          <a:lstStyle/>
          <a:p>
            <a:pPr algn="ctr" defTabSz="914354" fontAlgn="auto">
              <a:spcBef>
                <a:spcPts val="0"/>
              </a:spcBef>
              <a:spcAft>
                <a:spcPts val="0"/>
              </a:spcAft>
              <a:defRPr/>
            </a:pPr>
            <a:endParaRPr lang="fr-FR" sz="600" kern="0">
              <a:solidFill>
                <a:prstClr val="white"/>
              </a:solidFill>
              <a:latin typeface="+mn-lt"/>
              <a:cs typeface="+mn-cs"/>
            </a:endParaRPr>
          </a:p>
        </p:txBody>
      </p:sp>
      <p:sp>
        <p:nvSpPr>
          <p:cNvPr id="78" name="Forme libre 125">
            <a:extLst>
              <a:ext uri="{FF2B5EF4-FFF2-40B4-BE49-F238E27FC236}">
                <a16:creationId xmlns:a16="http://schemas.microsoft.com/office/drawing/2014/main" id="{A41FD4F5-5E0A-1747-9C3D-DD9F43ED4954}"/>
              </a:ext>
            </a:extLst>
          </p:cNvPr>
          <p:cNvSpPr/>
          <p:nvPr/>
        </p:nvSpPr>
        <p:spPr>
          <a:xfrm>
            <a:off x="1182241" y="2361160"/>
            <a:ext cx="714375" cy="1171575"/>
          </a:xfrm>
          <a:custGeom>
            <a:avLst/>
            <a:gdLst>
              <a:gd name="connsiteX0" fmla="*/ 291166 w 897748"/>
              <a:gd name="connsiteY0" fmla="*/ 0 h 1620570"/>
              <a:gd name="connsiteX1" fmla="*/ 1455 w 897748"/>
              <a:gd name="connsiteY1" fmla="*/ 443620 h 1620570"/>
              <a:gd name="connsiteX2" fmla="*/ 399807 w 897748"/>
              <a:gd name="connsiteY2" fmla="*/ 1412341 h 1620570"/>
              <a:gd name="connsiteX3" fmla="*/ 897748 w 897748"/>
              <a:gd name="connsiteY3" fmla="*/ 1620570 h 1620570"/>
            </a:gdLst>
            <a:ahLst/>
            <a:cxnLst>
              <a:cxn ang="0">
                <a:pos x="connsiteX0" y="connsiteY0"/>
              </a:cxn>
              <a:cxn ang="0">
                <a:pos x="connsiteX1" y="connsiteY1"/>
              </a:cxn>
              <a:cxn ang="0">
                <a:pos x="connsiteX2" y="connsiteY2"/>
              </a:cxn>
              <a:cxn ang="0">
                <a:pos x="connsiteX3" y="connsiteY3"/>
              </a:cxn>
            </a:cxnLst>
            <a:rect l="l" t="t" r="r" b="b"/>
            <a:pathLst>
              <a:path w="897748" h="1620570">
                <a:moveTo>
                  <a:pt x="291166" y="0"/>
                </a:moveTo>
                <a:cubicBezTo>
                  <a:pt x="137257" y="104115"/>
                  <a:pt x="-16652" y="208230"/>
                  <a:pt x="1455" y="443620"/>
                </a:cubicBezTo>
                <a:cubicBezTo>
                  <a:pt x="19562" y="679010"/>
                  <a:pt x="250425" y="1216183"/>
                  <a:pt x="399807" y="1412341"/>
                </a:cubicBezTo>
                <a:cubicBezTo>
                  <a:pt x="549189" y="1608499"/>
                  <a:pt x="897748" y="1620570"/>
                  <a:pt x="897748" y="1620570"/>
                </a:cubicBezTo>
              </a:path>
            </a:pathLst>
          </a:custGeom>
          <a:noFill/>
          <a:ln w="28575" cap="flat" cmpd="sng" algn="ctr">
            <a:solidFill>
              <a:schemeClr val="accent2"/>
            </a:solidFill>
            <a:prstDash val="dash"/>
            <a:tailEnd type="triangle"/>
          </a:ln>
          <a:effectLst/>
        </p:spPr>
        <p:txBody>
          <a:bodyPr lIns="91436" tIns="45718" rIns="91436" bIns="45718" anchor="ctr"/>
          <a:lstStyle/>
          <a:p>
            <a:pPr algn="ctr" defTabSz="914354" fontAlgn="auto">
              <a:spcBef>
                <a:spcPts val="0"/>
              </a:spcBef>
              <a:spcAft>
                <a:spcPts val="0"/>
              </a:spcAft>
            </a:pPr>
            <a:endParaRPr lang="fr-FR" sz="600" kern="0">
              <a:solidFill>
                <a:prstClr val="white"/>
              </a:solidFill>
              <a:latin typeface="Helvetica 45 Light" panose="020B0404020002020204" pitchFamily="34" charset="0"/>
            </a:endParaRPr>
          </a:p>
        </p:txBody>
      </p:sp>
      <p:sp>
        <p:nvSpPr>
          <p:cNvPr id="79" name="Forme libre 128">
            <a:extLst>
              <a:ext uri="{FF2B5EF4-FFF2-40B4-BE49-F238E27FC236}">
                <a16:creationId xmlns:a16="http://schemas.microsoft.com/office/drawing/2014/main" id="{D205A3D7-F9A9-7F42-BA29-6546E89EB155}"/>
              </a:ext>
            </a:extLst>
          </p:cNvPr>
          <p:cNvSpPr/>
          <p:nvPr/>
        </p:nvSpPr>
        <p:spPr>
          <a:xfrm>
            <a:off x="1370359" y="4307434"/>
            <a:ext cx="1100138" cy="850900"/>
          </a:xfrm>
          <a:custGeom>
            <a:avLst/>
            <a:gdLst>
              <a:gd name="connsiteX0" fmla="*/ 1460625 w 1466568"/>
              <a:gd name="connsiteY0" fmla="*/ 0 h 851026"/>
              <a:gd name="connsiteX1" fmla="*/ 1297662 w 1466568"/>
              <a:gd name="connsiteY1" fmla="*/ 208230 h 851026"/>
              <a:gd name="connsiteX2" fmla="*/ 337995 w 1466568"/>
              <a:gd name="connsiteY2" fmla="*/ 235390 h 851026"/>
              <a:gd name="connsiteX3" fmla="*/ 21124 w 1466568"/>
              <a:gd name="connsiteY3" fmla="*/ 479834 h 851026"/>
              <a:gd name="connsiteX4" fmla="*/ 84498 w 1466568"/>
              <a:gd name="connsiteY4" fmla="*/ 778598 h 851026"/>
              <a:gd name="connsiteX5" fmla="*/ 528118 w 1466568"/>
              <a:gd name="connsiteY5" fmla="*/ 851026 h 8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568" h="851026">
                <a:moveTo>
                  <a:pt x="1460625" y="0"/>
                </a:moveTo>
                <a:cubicBezTo>
                  <a:pt x="1472696" y="84499"/>
                  <a:pt x="1484767" y="168998"/>
                  <a:pt x="1297662" y="208230"/>
                </a:cubicBezTo>
                <a:cubicBezTo>
                  <a:pt x="1110557" y="247462"/>
                  <a:pt x="550751" y="190123"/>
                  <a:pt x="337995" y="235390"/>
                </a:cubicBezTo>
                <a:cubicBezTo>
                  <a:pt x="125239" y="280657"/>
                  <a:pt x="63373" y="389299"/>
                  <a:pt x="21124" y="479834"/>
                </a:cubicBezTo>
                <a:cubicBezTo>
                  <a:pt x="-21125" y="570369"/>
                  <a:pt x="-1" y="716733"/>
                  <a:pt x="84498" y="778598"/>
                </a:cubicBezTo>
                <a:cubicBezTo>
                  <a:pt x="168997" y="840463"/>
                  <a:pt x="348557" y="845744"/>
                  <a:pt x="528118" y="851026"/>
                </a:cubicBezTo>
              </a:path>
            </a:pathLst>
          </a:custGeom>
          <a:noFill/>
          <a:ln w="28575" cap="flat" cmpd="sng" algn="ctr">
            <a:solidFill>
              <a:schemeClr val="accent2"/>
            </a:solidFill>
            <a:prstDash val="dash"/>
            <a:tailEnd type="triangle"/>
          </a:ln>
          <a:effectLst/>
        </p:spPr>
        <p:txBody>
          <a:bodyPr lIns="91436" tIns="45718" rIns="91436" bIns="45718" anchor="ctr"/>
          <a:lstStyle/>
          <a:p>
            <a:pPr algn="ctr" defTabSz="914354" fontAlgn="auto">
              <a:spcBef>
                <a:spcPts val="0"/>
              </a:spcBef>
              <a:spcAft>
                <a:spcPts val="0"/>
              </a:spcAft>
              <a:defRPr/>
            </a:pPr>
            <a:endParaRPr lang="fr-FR" sz="600" kern="0">
              <a:solidFill>
                <a:prstClr val="white"/>
              </a:solidFill>
              <a:latin typeface="Helvetica 45 Light" panose="020B0404020002020204" pitchFamily="34" charset="0"/>
              <a:cs typeface="+mn-cs"/>
            </a:endParaRPr>
          </a:p>
        </p:txBody>
      </p:sp>
      <p:sp>
        <p:nvSpPr>
          <p:cNvPr id="80" name="Forme libre 129">
            <a:extLst>
              <a:ext uri="{FF2B5EF4-FFF2-40B4-BE49-F238E27FC236}">
                <a16:creationId xmlns:a16="http://schemas.microsoft.com/office/drawing/2014/main" id="{84DCB1DB-B452-1C46-BAF8-CB61B2F5ACF9}"/>
              </a:ext>
            </a:extLst>
          </p:cNvPr>
          <p:cNvSpPr/>
          <p:nvPr/>
        </p:nvSpPr>
        <p:spPr>
          <a:xfrm>
            <a:off x="2462163" y="4478884"/>
            <a:ext cx="1893094" cy="417512"/>
          </a:xfrm>
          <a:custGeom>
            <a:avLst/>
            <a:gdLst>
              <a:gd name="connsiteX0" fmla="*/ 2378309 w 2525048"/>
              <a:gd name="connsiteY0" fmla="*/ 0 h 416459"/>
              <a:gd name="connsiteX1" fmla="*/ 2314934 w 2525048"/>
              <a:gd name="connsiteY1" fmla="*/ 153909 h 416459"/>
              <a:gd name="connsiteX2" fmla="*/ 359386 w 2525048"/>
              <a:gd name="connsiteY2" fmla="*/ 199176 h 416459"/>
              <a:gd name="connsiteX3" fmla="*/ 6301 w 2525048"/>
              <a:gd name="connsiteY3" fmla="*/ 416459 h 416459"/>
            </a:gdLst>
            <a:ahLst/>
            <a:cxnLst>
              <a:cxn ang="0">
                <a:pos x="connsiteX0" y="connsiteY0"/>
              </a:cxn>
              <a:cxn ang="0">
                <a:pos x="connsiteX1" y="connsiteY1"/>
              </a:cxn>
              <a:cxn ang="0">
                <a:pos x="connsiteX2" y="connsiteY2"/>
              </a:cxn>
              <a:cxn ang="0">
                <a:pos x="connsiteX3" y="connsiteY3"/>
              </a:cxn>
            </a:cxnLst>
            <a:rect l="l" t="t" r="r" b="b"/>
            <a:pathLst>
              <a:path w="2525048" h="416459">
                <a:moveTo>
                  <a:pt x="2378309" y="0"/>
                </a:moveTo>
                <a:cubicBezTo>
                  <a:pt x="2514865" y="60356"/>
                  <a:pt x="2651421" y="120713"/>
                  <a:pt x="2314934" y="153909"/>
                </a:cubicBezTo>
                <a:cubicBezTo>
                  <a:pt x="1978447" y="187105"/>
                  <a:pt x="744158" y="155418"/>
                  <a:pt x="359386" y="199176"/>
                </a:cubicBezTo>
                <a:cubicBezTo>
                  <a:pt x="-25386" y="242934"/>
                  <a:pt x="-9543" y="329696"/>
                  <a:pt x="6301" y="416459"/>
                </a:cubicBezTo>
              </a:path>
            </a:pathLst>
          </a:custGeom>
          <a:noFill/>
          <a:ln w="28575" cap="flat" cmpd="sng" algn="ctr">
            <a:solidFill>
              <a:schemeClr val="accent2"/>
            </a:solidFill>
            <a:prstDash val="dash"/>
            <a:tailEnd type="triangle"/>
          </a:ln>
          <a:effectLst/>
        </p:spPr>
        <p:txBody>
          <a:bodyPr lIns="91436" tIns="45718" rIns="91436" bIns="45718" anchor="ctr"/>
          <a:lstStyle/>
          <a:p>
            <a:pPr algn="ctr" defTabSz="914354" fontAlgn="auto">
              <a:spcBef>
                <a:spcPts val="0"/>
              </a:spcBef>
              <a:spcAft>
                <a:spcPts val="0"/>
              </a:spcAft>
            </a:pPr>
            <a:endParaRPr lang="fr-FR" sz="600" kern="0">
              <a:solidFill>
                <a:prstClr val="white"/>
              </a:solidFill>
              <a:latin typeface="Helvetica 45 Light" panose="020B0404020002020204" pitchFamily="34" charset="0"/>
            </a:endParaRPr>
          </a:p>
        </p:txBody>
      </p:sp>
      <p:sp>
        <p:nvSpPr>
          <p:cNvPr id="81" name="Forme libre 130">
            <a:extLst>
              <a:ext uri="{FF2B5EF4-FFF2-40B4-BE49-F238E27FC236}">
                <a16:creationId xmlns:a16="http://schemas.microsoft.com/office/drawing/2014/main" id="{EEDF0877-0A32-EE48-A52F-700A1767514E}"/>
              </a:ext>
            </a:extLst>
          </p:cNvPr>
          <p:cNvSpPr/>
          <p:nvPr/>
        </p:nvSpPr>
        <p:spPr>
          <a:xfrm>
            <a:off x="4142134" y="3185072"/>
            <a:ext cx="2139554" cy="1711325"/>
          </a:xfrm>
          <a:custGeom>
            <a:avLst/>
            <a:gdLst>
              <a:gd name="connsiteX0" fmla="*/ 2835086 w 2851637"/>
              <a:gd name="connsiteY0" fmla="*/ 0 h 1720158"/>
              <a:gd name="connsiteX1" fmla="*/ 2835086 w 2851637"/>
              <a:gd name="connsiteY1" fmla="*/ 733330 h 1720158"/>
              <a:gd name="connsiteX2" fmla="*/ 2663070 w 2851637"/>
              <a:gd name="connsiteY2" fmla="*/ 1213164 h 1720158"/>
              <a:gd name="connsiteX3" fmla="*/ 2119862 w 2851637"/>
              <a:gd name="connsiteY3" fmla="*/ 1439501 h 1720158"/>
              <a:gd name="connsiteX4" fmla="*/ 490239 w 2851637"/>
              <a:gd name="connsiteY4" fmla="*/ 1511928 h 1720158"/>
              <a:gd name="connsiteX5" fmla="*/ 55672 w 2851637"/>
              <a:gd name="connsiteY5" fmla="*/ 1620570 h 1720158"/>
              <a:gd name="connsiteX6" fmla="*/ 19459 w 2851637"/>
              <a:gd name="connsiteY6" fmla="*/ 1720158 h 172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1637" h="1720158">
                <a:moveTo>
                  <a:pt x="2835086" y="0"/>
                </a:moveTo>
                <a:cubicBezTo>
                  <a:pt x="2849420" y="265568"/>
                  <a:pt x="2863755" y="531136"/>
                  <a:pt x="2835086" y="733330"/>
                </a:cubicBezTo>
                <a:cubicBezTo>
                  <a:pt x="2806417" y="935524"/>
                  <a:pt x="2782274" y="1095469"/>
                  <a:pt x="2663070" y="1213164"/>
                </a:cubicBezTo>
                <a:cubicBezTo>
                  <a:pt x="2543866" y="1330859"/>
                  <a:pt x="2482000" y="1389707"/>
                  <a:pt x="2119862" y="1439501"/>
                </a:cubicBezTo>
                <a:cubicBezTo>
                  <a:pt x="1757724" y="1489295"/>
                  <a:pt x="834271" y="1481750"/>
                  <a:pt x="490239" y="1511928"/>
                </a:cubicBezTo>
                <a:cubicBezTo>
                  <a:pt x="146207" y="1542106"/>
                  <a:pt x="134135" y="1585865"/>
                  <a:pt x="55672" y="1620570"/>
                </a:cubicBezTo>
                <a:cubicBezTo>
                  <a:pt x="-22791" y="1655275"/>
                  <a:pt x="-1666" y="1687716"/>
                  <a:pt x="19459" y="1720158"/>
                </a:cubicBezTo>
              </a:path>
            </a:pathLst>
          </a:custGeom>
          <a:noFill/>
          <a:ln w="28575" cap="flat" cmpd="sng" algn="ctr">
            <a:solidFill>
              <a:schemeClr val="accent2"/>
            </a:solidFill>
            <a:prstDash val="dash"/>
            <a:tailEnd type="triangle"/>
          </a:ln>
          <a:effectLst/>
        </p:spPr>
        <p:txBody>
          <a:bodyPr lIns="91436" tIns="45718" rIns="91436" bIns="45718" anchor="ctr"/>
          <a:lstStyle/>
          <a:p>
            <a:pPr algn="ctr" defTabSz="914354" fontAlgn="auto">
              <a:spcBef>
                <a:spcPts val="0"/>
              </a:spcBef>
              <a:spcAft>
                <a:spcPts val="0"/>
              </a:spcAft>
            </a:pPr>
            <a:endParaRPr lang="fr-FR" sz="600" kern="0">
              <a:solidFill>
                <a:prstClr val="white"/>
              </a:solidFill>
              <a:latin typeface="Helvetica 45 Light" panose="020B0404020002020204" pitchFamily="34" charset="0"/>
            </a:endParaRPr>
          </a:p>
        </p:txBody>
      </p:sp>
      <p:sp>
        <p:nvSpPr>
          <p:cNvPr id="82" name="Rectangle 4">
            <a:extLst>
              <a:ext uri="{FF2B5EF4-FFF2-40B4-BE49-F238E27FC236}">
                <a16:creationId xmlns:a16="http://schemas.microsoft.com/office/drawing/2014/main" id="{D6F63FD9-5F92-5C48-B100-4364EB08BAB2}"/>
              </a:ext>
            </a:extLst>
          </p:cNvPr>
          <p:cNvSpPr/>
          <p:nvPr/>
        </p:nvSpPr>
        <p:spPr>
          <a:xfrm>
            <a:off x="440041" y="3157044"/>
            <a:ext cx="838200" cy="650875"/>
          </a:xfrm>
          <a:prstGeom prst="wedgeRectCallout">
            <a:avLst>
              <a:gd name="adj1" fmla="val 131477"/>
              <a:gd name="adj2" fmla="val -23404"/>
            </a:avLst>
          </a:prstGeom>
          <a:solidFill>
            <a:sysClr val="windowText" lastClr="000000"/>
          </a:solidFill>
          <a:ln w="25400" cap="flat" cmpd="sng" algn="ctr">
            <a:solidFill>
              <a:sysClr val="windowText" lastClr="000000">
                <a:shade val="50000"/>
              </a:sysClr>
            </a:solidFill>
            <a:prstDash val="solid"/>
          </a:ln>
          <a:effectLst/>
        </p:spPr>
        <p:txBody>
          <a:bodyPr lIns="91436" tIns="45718" rIns="91436" bIns="45718" anchor="ctr"/>
          <a:lstStyle/>
          <a:p>
            <a:pPr algn="ctr" defTabSz="914354" fontAlgn="auto">
              <a:spcBef>
                <a:spcPts val="0"/>
              </a:spcBef>
              <a:spcAft>
                <a:spcPts val="0"/>
              </a:spcAft>
              <a:defRPr/>
            </a:pPr>
            <a:r>
              <a:rPr lang="fr-FR" sz="1000" kern="0" dirty="0">
                <a:solidFill>
                  <a:prstClr val="white"/>
                </a:solidFill>
                <a:latin typeface="+mn-lt"/>
                <a:cs typeface="+mn-cs"/>
              </a:rPr>
              <a:t>Ce que veut nous voulons détecter</a:t>
            </a:r>
          </a:p>
        </p:txBody>
      </p:sp>
      <p:sp>
        <p:nvSpPr>
          <p:cNvPr id="83" name="Rectangle 131">
            <a:extLst>
              <a:ext uri="{FF2B5EF4-FFF2-40B4-BE49-F238E27FC236}">
                <a16:creationId xmlns:a16="http://schemas.microsoft.com/office/drawing/2014/main" id="{7BE499D7-BDA4-D445-A231-8F5DF8416D5D}"/>
              </a:ext>
            </a:extLst>
          </p:cNvPr>
          <p:cNvSpPr/>
          <p:nvPr/>
        </p:nvSpPr>
        <p:spPr>
          <a:xfrm>
            <a:off x="7149988" y="3287205"/>
            <a:ext cx="1252065" cy="584200"/>
          </a:xfrm>
          <a:prstGeom prst="wedgeRectCallout">
            <a:avLst>
              <a:gd name="adj1" fmla="val -161673"/>
              <a:gd name="adj2" fmla="val 67256"/>
            </a:avLst>
          </a:prstGeom>
          <a:solidFill>
            <a:sysClr val="windowText" lastClr="000000"/>
          </a:solidFill>
          <a:ln w="25400" cap="flat" cmpd="sng" algn="ctr">
            <a:solidFill>
              <a:sysClr val="windowText" lastClr="000000">
                <a:shade val="50000"/>
              </a:sysClr>
            </a:solidFill>
            <a:prstDash val="solid"/>
          </a:ln>
          <a:effectLst/>
        </p:spPr>
        <p:txBody>
          <a:bodyPr lIns="91436" tIns="45718" rIns="91436" bIns="45718" anchor="ctr"/>
          <a:lstStyle/>
          <a:p>
            <a:pPr algn="ctr" defTabSz="914354" fontAlgn="auto">
              <a:spcBef>
                <a:spcPts val="0"/>
              </a:spcBef>
              <a:spcAft>
                <a:spcPts val="0"/>
              </a:spcAft>
              <a:defRPr/>
            </a:pPr>
            <a:r>
              <a:rPr lang="fr-FR" sz="800" kern="0" dirty="0">
                <a:solidFill>
                  <a:prstClr val="white"/>
                </a:solidFill>
                <a:latin typeface="Helvetica 45 Light" panose="020B0404020002020204" pitchFamily="34" charset="0"/>
                <a:cs typeface="+mn-cs"/>
              </a:rPr>
              <a:t>Ce qui est détectable par le SIEM</a:t>
            </a:r>
          </a:p>
        </p:txBody>
      </p:sp>
      <p:sp>
        <p:nvSpPr>
          <p:cNvPr id="84" name="Rectangle 134">
            <a:extLst>
              <a:ext uri="{FF2B5EF4-FFF2-40B4-BE49-F238E27FC236}">
                <a16:creationId xmlns:a16="http://schemas.microsoft.com/office/drawing/2014/main" id="{7C3AFAF4-3DB5-6C4B-B367-A7A54E2B15EB}"/>
              </a:ext>
            </a:extLst>
          </p:cNvPr>
          <p:cNvSpPr/>
          <p:nvPr/>
        </p:nvSpPr>
        <p:spPr>
          <a:xfrm>
            <a:off x="7185422" y="4031209"/>
            <a:ext cx="1245492" cy="687388"/>
          </a:xfrm>
          <a:prstGeom prst="wedgeRectCallout">
            <a:avLst>
              <a:gd name="adj1" fmla="val -268743"/>
              <a:gd name="adj2" fmla="val 103519"/>
            </a:avLst>
          </a:prstGeom>
          <a:solidFill>
            <a:sysClr val="windowText" lastClr="000000"/>
          </a:solidFill>
          <a:ln w="25400" cap="flat" cmpd="sng" algn="ctr">
            <a:solidFill>
              <a:sysClr val="windowText" lastClr="000000">
                <a:shade val="50000"/>
              </a:sysClr>
            </a:solidFill>
            <a:prstDash val="solid"/>
          </a:ln>
          <a:effectLst/>
        </p:spPr>
        <p:txBody>
          <a:bodyPr lIns="91436" tIns="45718" rIns="91436" bIns="45718" anchor="ctr"/>
          <a:lstStyle/>
          <a:p>
            <a:pPr algn="ctr" defTabSz="914354" fontAlgn="auto">
              <a:spcBef>
                <a:spcPts val="0"/>
              </a:spcBef>
              <a:spcAft>
                <a:spcPts val="0"/>
              </a:spcAft>
              <a:defRPr/>
            </a:pPr>
            <a:r>
              <a:rPr lang="fr-FR" sz="800" kern="0" dirty="0">
                <a:solidFill>
                  <a:prstClr val="white"/>
                </a:solidFill>
                <a:latin typeface="Helvetica 45 Light" panose="020B0404020002020204" pitchFamily="34" charset="0"/>
                <a:cs typeface="+mn-cs"/>
              </a:rPr>
              <a:t>Log disponibles et nécessaires pour la détection</a:t>
            </a:r>
          </a:p>
        </p:txBody>
      </p:sp>
      <p:sp>
        <p:nvSpPr>
          <p:cNvPr id="85" name="Rectangle 135">
            <a:extLst>
              <a:ext uri="{FF2B5EF4-FFF2-40B4-BE49-F238E27FC236}">
                <a16:creationId xmlns:a16="http://schemas.microsoft.com/office/drawing/2014/main" id="{4AF78CDE-4CFD-934A-BACA-8CF23FAFA95F}"/>
              </a:ext>
            </a:extLst>
          </p:cNvPr>
          <p:cNvSpPr/>
          <p:nvPr/>
        </p:nvSpPr>
        <p:spPr>
          <a:xfrm>
            <a:off x="7121128" y="5528219"/>
            <a:ext cx="1309786" cy="733425"/>
          </a:xfrm>
          <a:prstGeom prst="wedgeRectCallout">
            <a:avLst>
              <a:gd name="adj1" fmla="val -135972"/>
              <a:gd name="adj2" fmla="val -56651"/>
            </a:avLst>
          </a:prstGeom>
          <a:solidFill>
            <a:sysClr val="windowText" lastClr="000000"/>
          </a:solidFill>
          <a:ln w="25400" cap="flat" cmpd="sng" algn="ctr">
            <a:solidFill>
              <a:sysClr val="windowText" lastClr="000000">
                <a:shade val="50000"/>
              </a:sysClr>
            </a:solidFill>
            <a:prstDash val="solid"/>
          </a:ln>
          <a:effectLst/>
        </p:spPr>
        <p:txBody>
          <a:bodyPr lIns="91436" tIns="45718" rIns="91436" bIns="45718" anchor="ctr"/>
          <a:lstStyle/>
          <a:p>
            <a:pPr algn="ctr" defTabSz="914354" fontAlgn="auto">
              <a:spcBef>
                <a:spcPts val="0"/>
              </a:spcBef>
              <a:spcAft>
                <a:spcPts val="0"/>
              </a:spcAft>
              <a:defRPr/>
            </a:pPr>
            <a:r>
              <a:rPr lang="fr-FR" sz="800" kern="0" dirty="0">
                <a:solidFill>
                  <a:prstClr val="white"/>
                </a:solidFill>
                <a:latin typeface="Helvetica 45 Light" panose="020B0404020002020204" pitchFamily="34" charset="0"/>
                <a:cs typeface="+mn-cs"/>
              </a:rPr>
              <a:t>Log manquants et nécessaires pour la détection</a:t>
            </a:r>
          </a:p>
        </p:txBody>
      </p:sp>
    </p:spTree>
    <p:extLst>
      <p:ext uri="{BB962C8B-B14F-4D97-AF65-F5344CB8AC3E}">
        <p14:creationId xmlns:p14="http://schemas.microsoft.com/office/powerpoint/2010/main" val="41073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avec flèche 2">
            <a:extLst>
              <a:ext uri="{FF2B5EF4-FFF2-40B4-BE49-F238E27FC236}">
                <a16:creationId xmlns:a16="http://schemas.microsoft.com/office/drawing/2014/main" id="{7E04889B-8065-0546-95A5-EE26F2DE5F28}"/>
              </a:ext>
            </a:extLst>
          </p:cNvPr>
          <p:cNvCxnSpPr>
            <a:cxnSpLocks/>
          </p:cNvCxnSpPr>
          <p:nvPr/>
        </p:nvCxnSpPr>
        <p:spPr>
          <a:xfrm>
            <a:off x="693410" y="5772767"/>
            <a:ext cx="7757179"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 name="Connecteur droit avec flèche 3">
            <a:extLst>
              <a:ext uri="{FF2B5EF4-FFF2-40B4-BE49-F238E27FC236}">
                <a16:creationId xmlns:a16="http://schemas.microsoft.com/office/drawing/2014/main" id="{7DD9F767-48F1-A74D-863F-0AD50C5266DD}"/>
              </a:ext>
            </a:extLst>
          </p:cNvPr>
          <p:cNvCxnSpPr>
            <a:cxnSpLocks/>
          </p:cNvCxnSpPr>
          <p:nvPr/>
        </p:nvCxnSpPr>
        <p:spPr>
          <a:xfrm flipV="1">
            <a:off x="698631" y="476672"/>
            <a:ext cx="23106" cy="5296096"/>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Espace réservé du contenu 3">
            <a:extLst>
              <a:ext uri="{FF2B5EF4-FFF2-40B4-BE49-F238E27FC236}">
                <a16:creationId xmlns:a16="http://schemas.microsoft.com/office/drawing/2014/main" id="{405430D2-17CE-EA4E-95D8-FDC8B2E0DE32}"/>
              </a:ext>
            </a:extLst>
          </p:cNvPr>
          <p:cNvSpPr txBox="1">
            <a:spLocks/>
          </p:cNvSpPr>
          <p:nvPr/>
        </p:nvSpPr>
        <p:spPr bwMode="auto">
          <a:xfrm>
            <a:off x="796327" y="48767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v"/>
            </a:pPr>
            <a:r>
              <a:rPr lang="fr-FR" altLang="fr-FR" sz="1200" dirty="0">
                <a:solidFill>
                  <a:schemeClr val="tx1"/>
                </a:solidFill>
              </a:rPr>
              <a:t>Niveau d’outillage sur les logs</a:t>
            </a:r>
          </a:p>
        </p:txBody>
      </p:sp>
      <p:sp>
        <p:nvSpPr>
          <p:cNvPr id="9" name="Espace réservé du contenu 3">
            <a:extLst>
              <a:ext uri="{FF2B5EF4-FFF2-40B4-BE49-F238E27FC236}">
                <a16:creationId xmlns:a16="http://schemas.microsoft.com/office/drawing/2014/main" id="{260C133E-5DAA-F041-B415-E220D0CEAC7E}"/>
              </a:ext>
            </a:extLst>
          </p:cNvPr>
          <p:cNvSpPr txBox="1">
            <a:spLocks/>
          </p:cNvSpPr>
          <p:nvPr/>
        </p:nvSpPr>
        <p:spPr bwMode="auto">
          <a:xfrm>
            <a:off x="5860578" y="5380321"/>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chemeClr val="accent2"/>
              </a:buClr>
              <a:buFont typeface="Wingdings" pitchFamily="2" charset="2"/>
              <a:buChar char="v"/>
              <a:defRPr sz="1200">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t>Niveau de technicité des exploitants</a:t>
            </a:r>
          </a:p>
        </p:txBody>
      </p:sp>
      <p:sp>
        <p:nvSpPr>
          <p:cNvPr id="10" name="Ellipse 9">
            <a:extLst>
              <a:ext uri="{FF2B5EF4-FFF2-40B4-BE49-F238E27FC236}">
                <a16:creationId xmlns:a16="http://schemas.microsoft.com/office/drawing/2014/main" id="{503C93D0-1F53-A142-B80D-0CE19DFC45CE}"/>
              </a:ext>
            </a:extLst>
          </p:cNvPr>
          <p:cNvSpPr/>
          <p:nvPr/>
        </p:nvSpPr>
        <p:spPr>
          <a:xfrm>
            <a:off x="637904" y="5707341"/>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Rectangle : coins arrondis 10">
            <a:extLst>
              <a:ext uri="{FF2B5EF4-FFF2-40B4-BE49-F238E27FC236}">
                <a16:creationId xmlns:a16="http://schemas.microsoft.com/office/drawing/2014/main" id="{624D6FF7-F2CE-3746-9E7E-225985CF00E6}"/>
              </a:ext>
            </a:extLst>
          </p:cNvPr>
          <p:cNvSpPr/>
          <p:nvPr/>
        </p:nvSpPr>
        <p:spPr>
          <a:xfrm>
            <a:off x="816612" y="5066397"/>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Ignorance</a:t>
            </a:r>
          </a:p>
          <a:p>
            <a:pPr algn="ctr"/>
            <a:r>
              <a:rPr lang="fr-FR" sz="1200" dirty="0">
                <a:solidFill>
                  <a:schemeClr val="accent2"/>
                </a:solidFill>
              </a:rPr>
              <a:t>(pas de traitement)</a:t>
            </a:r>
          </a:p>
        </p:txBody>
      </p:sp>
      <p:sp>
        <p:nvSpPr>
          <p:cNvPr id="12" name="Rectangle : coins arrondis 11">
            <a:extLst>
              <a:ext uri="{FF2B5EF4-FFF2-40B4-BE49-F238E27FC236}">
                <a16:creationId xmlns:a16="http://schemas.microsoft.com/office/drawing/2014/main" id="{80730CA4-DF1E-6C4F-A441-4BAE2C3A382E}"/>
              </a:ext>
            </a:extLst>
          </p:cNvPr>
          <p:cNvSpPr/>
          <p:nvPr/>
        </p:nvSpPr>
        <p:spPr>
          <a:xfrm>
            <a:off x="1406155" y="4323292"/>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Collection</a:t>
            </a:r>
          </a:p>
          <a:p>
            <a:pPr algn="ctr"/>
            <a:r>
              <a:rPr lang="fr-FR" sz="1200" dirty="0">
                <a:solidFill>
                  <a:schemeClr val="accent2"/>
                </a:solidFill>
              </a:rPr>
              <a:t>Collecte et stockage</a:t>
            </a:r>
          </a:p>
        </p:txBody>
      </p:sp>
      <p:sp>
        <p:nvSpPr>
          <p:cNvPr id="13" name="Rectangle : coins arrondis 12">
            <a:extLst>
              <a:ext uri="{FF2B5EF4-FFF2-40B4-BE49-F238E27FC236}">
                <a16:creationId xmlns:a16="http://schemas.microsoft.com/office/drawing/2014/main" id="{6C4815BC-32B5-F240-99B6-8A666B07FF5D}"/>
              </a:ext>
            </a:extLst>
          </p:cNvPr>
          <p:cNvSpPr/>
          <p:nvPr/>
        </p:nvSpPr>
        <p:spPr>
          <a:xfrm>
            <a:off x="2350677" y="3619097"/>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Investigation</a:t>
            </a:r>
          </a:p>
          <a:p>
            <a:pPr algn="ctr"/>
            <a:r>
              <a:rPr lang="fr-FR" sz="1200" dirty="0">
                <a:solidFill>
                  <a:schemeClr val="accent2"/>
                </a:solidFill>
              </a:rPr>
              <a:t>Traitement en cas d’incident</a:t>
            </a:r>
          </a:p>
        </p:txBody>
      </p:sp>
      <p:sp>
        <p:nvSpPr>
          <p:cNvPr id="14" name="Rectangle : coins arrondis 13">
            <a:extLst>
              <a:ext uri="{FF2B5EF4-FFF2-40B4-BE49-F238E27FC236}">
                <a16:creationId xmlns:a16="http://schemas.microsoft.com/office/drawing/2014/main" id="{D45AB7CB-2807-1E48-8257-B20D3FB1610C}"/>
              </a:ext>
            </a:extLst>
          </p:cNvPr>
          <p:cNvSpPr/>
          <p:nvPr/>
        </p:nvSpPr>
        <p:spPr>
          <a:xfrm>
            <a:off x="3288732" y="2927073"/>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a:t>
            </a:r>
            <a:r>
              <a:rPr lang="fr-FR" sz="1800" b="1" i="1" dirty="0" err="1">
                <a:solidFill>
                  <a:schemeClr val="tx1"/>
                </a:solidFill>
              </a:rPr>
              <a:t>Reporting</a:t>
            </a:r>
            <a:endParaRPr lang="fr-FR" sz="1800" b="1" i="1" dirty="0">
              <a:solidFill>
                <a:schemeClr val="tx1"/>
              </a:solidFill>
            </a:endParaRPr>
          </a:p>
          <a:p>
            <a:pPr algn="ctr"/>
            <a:r>
              <a:rPr lang="fr-FR" sz="1200" dirty="0">
                <a:solidFill>
                  <a:schemeClr val="accent2"/>
                </a:solidFill>
              </a:rPr>
              <a:t>Analyse et rapport </a:t>
            </a:r>
            <a:r>
              <a:rPr lang="fr-FR" sz="1200" dirty="0" err="1">
                <a:solidFill>
                  <a:schemeClr val="accent2"/>
                </a:solidFill>
              </a:rPr>
              <a:t>ad’hoc</a:t>
            </a:r>
            <a:endParaRPr lang="fr-FR" sz="1200" dirty="0">
              <a:solidFill>
                <a:schemeClr val="accent2"/>
              </a:solidFill>
            </a:endParaRPr>
          </a:p>
        </p:txBody>
      </p:sp>
      <p:sp>
        <p:nvSpPr>
          <p:cNvPr id="15" name="Rectangle : coins arrondis 14">
            <a:extLst>
              <a:ext uri="{FF2B5EF4-FFF2-40B4-BE49-F238E27FC236}">
                <a16:creationId xmlns:a16="http://schemas.microsoft.com/office/drawing/2014/main" id="{1C1A6AAB-E8B6-E74C-8DBC-6F05FF2E2EAB}"/>
              </a:ext>
            </a:extLst>
          </p:cNvPr>
          <p:cNvSpPr/>
          <p:nvPr/>
        </p:nvSpPr>
        <p:spPr>
          <a:xfrm>
            <a:off x="4010406" y="2253440"/>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Analyse</a:t>
            </a:r>
          </a:p>
          <a:p>
            <a:pPr algn="ctr"/>
            <a:r>
              <a:rPr lang="fr-FR" sz="1200" dirty="0">
                <a:solidFill>
                  <a:schemeClr val="accent2"/>
                </a:solidFill>
              </a:rPr>
              <a:t>Analyse et rapport régulier</a:t>
            </a:r>
          </a:p>
        </p:txBody>
      </p:sp>
      <p:sp>
        <p:nvSpPr>
          <p:cNvPr id="16" name="Rectangle : coins arrondis 15">
            <a:extLst>
              <a:ext uri="{FF2B5EF4-FFF2-40B4-BE49-F238E27FC236}">
                <a16:creationId xmlns:a16="http://schemas.microsoft.com/office/drawing/2014/main" id="{7A671293-87E8-6049-849B-A0C0598F4495}"/>
              </a:ext>
            </a:extLst>
          </p:cNvPr>
          <p:cNvSpPr/>
          <p:nvPr/>
        </p:nvSpPr>
        <p:spPr>
          <a:xfrm>
            <a:off x="4822797" y="1549245"/>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Surveillance</a:t>
            </a:r>
          </a:p>
          <a:p>
            <a:pPr algn="ctr"/>
            <a:r>
              <a:rPr lang="fr-FR" sz="1200" dirty="0">
                <a:solidFill>
                  <a:schemeClr val="accent2"/>
                </a:solidFill>
              </a:rPr>
              <a:t>Analyse et rapport temps réel</a:t>
            </a:r>
          </a:p>
        </p:txBody>
      </p:sp>
      <p:sp>
        <p:nvSpPr>
          <p:cNvPr id="17" name="Rectangle : coins arrondis 16">
            <a:extLst>
              <a:ext uri="{FF2B5EF4-FFF2-40B4-BE49-F238E27FC236}">
                <a16:creationId xmlns:a16="http://schemas.microsoft.com/office/drawing/2014/main" id="{F411E210-F5B8-4840-9882-A2B8DEEE3C12}"/>
              </a:ext>
            </a:extLst>
          </p:cNvPr>
          <p:cNvSpPr/>
          <p:nvPr/>
        </p:nvSpPr>
        <p:spPr>
          <a:xfrm>
            <a:off x="5667263" y="845050"/>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a:t>
            </a:r>
            <a:r>
              <a:rPr lang="fr-FR" sz="1800" b="1" i="1" dirty="0" err="1">
                <a:solidFill>
                  <a:schemeClr val="tx1"/>
                </a:solidFill>
              </a:rPr>
              <a:t>Correlation</a:t>
            </a:r>
            <a:endParaRPr lang="fr-FR" sz="1800" b="1" i="1" dirty="0">
              <a:solidFill>
                <a:schemeClr val="tx1"/>
              </a:solidFill>
            </a:endParaRPr>
          </a:p>
          <a:p>
            <a:pPr algn="ctr"/>
            <a:r>
              <a:rPr lang="fr-FR" sz="1200" dirty="0">
                <a:solidFill>
                  <a:schemeClr val="accent2"/>
                </a:solidFill>
              </a:rPr>
              <a:t>Alertes et détections intelligentes</a:t>
            </a:r>
          </a:p>
        </p:txBody>
      </p:sp>
      <p:sp>
        <p:nvSpPr>
          <p:cNvPr id="20" name="Bouée 19">
            <a:extLst>
              <a:ext uri="{FF2B5EF4-FFF2-40B4-BE49-F238E27FC236}">
                <a16:creationId xmlns:a16="http://schemas.microsoft.com/office/drawing/2014/main" id="{F8584834-847D-924D-AF25-20419951663D}"/>
              </a:ext>
            </a:extLst>
          </p:cNvPr>
          <p:cNvSpPr/>
          <p:nvPr/>
        </p:nvSpPr>
        <p:spPr>
          <a:xfrm>
            <a:off x="1343294" y="1561669"/>
            <a:ext cx="1192127" cy="1193939"/>
          </a:xfrm>
          <a:prstGeom prst="donut">
            <a:avLst>
              <a:gd name="adj" fmla="val 15475"/>
            </a:avLst>
          </a:prstGeom>
          <a:solidFill>
            <a:schemeClr val="bg1">
              <a:lumMod val="9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tx1"/>
                </a:solidFill>
              </a:rPr>
              <a:t>7</a:t>
            </a:r>
          </a:p>
        </p:txBody>
      </p:sp>
      <p:sp>
        <p:nvSpPr>
          <p:cNvPr id="21" name="Espace réservé du contenu 3">
            <a:extLst>
              <a:ext uri="{FF2B5EF4-FFF2-40B4-BE49-F238E27FC236}">
                <a16:creationId xmlns:a16="http://schemas.microsoft.com/office/drawing/2014/main" id="{65361064-06BC-5F42-9A23-5E68E8038ECC}"/>
              </a:ext>
            </a:extLst>
          </p:cNvPr>
          <p:cNvSpPr txBox="1">
            <a:spLocks/>
          </p:cNvSpPr>
          <p:nvPr/>
        </p:nvSpPr>
        <p:spPr bwMode="auto">
          <a:xfrm>
            <a:off x="1162655" y="2764373"/>
            <a:ext cx="1553404" cy="42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lgn="ctr">
              <a:buNone/>
            </a:pPr>
            <a:r>
              <a:rPr lang="fr-FR" altLang="fr-FR" sz="2000" dirty="0">
                <a:solidFill>
                  <a:schemeClr val="accent2"/>
                </a:solidFill>
              </a:rPr>
              <a:t>Niveaux d’outillage</a:t>
            </a:r>
          </a:p>
        </p:txBody>
      </p:sp>
      <p:sp>
        <p:nvSpPr>
          <p:cNvPr id="23" name="Flèche vers la droite 22">
            <a:extLst>
              <a:ext uri="{FF2B5EF4-FFF2-40B4-BE49-F238E27FC236}">
                <a16:creationId xmlns:a16="http://schemas.microsoft.com/office/drawing/2014/main" id="{4030F58B-EEE0-6F43-8415-BF285668C14A}"/>
              </a:ext>
            </a:extLst>
          </p:cNvPr>
          <p:cNvSpPr/>
          <p:nvPr/>
        </p:nvSpPr>
        <p:spPr>
          <a:xfrm rot="18842271">
            <a:off x="4328787" y="3355514"/>
            <a:ext cx="4735024" cy="754318"/>
          </a:xfrm>
          <a:prstGeom prst="rightArrow">
            <a:avLst/>
          </a:prstGeom>
          <a:solidFill>
            <a:schemeClr val="bg1">
              <a:lumMod val="9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6000" dirty="0" err="1">
              <a:solidFill>
                <a:schemeClr val="tx1"/>
              </a:solidFill>
            </a:endParaRPr>
          </a:p>
        </p:txBody>
      </p:sp>
      <p:sp>
        <p:nvSpPr>
          <p:cNvPr id="24" name="Espace réservé du contenu 3">
            <a:extLst>
              <a:ext uri="{FF2B5EF4-FFF2-40B4-BE49-F238E27FC236}">
                <a16:creationId xmlns:a16="http://schemas.microsoft.com/office/drawing/2014/main" id="{A6245D90-E25B-EF43-9E53-86E68299E00C}"/>
              </a:ext>
            </a:extLst>
          </p:cNvPr>
          <p:cNvSpPr txBox="1">
            <a:spLocks/>
          </p:cNvSpPr>
          <p:nvPr/>
        </p:nvSpPr>
        <p:spPr bwMode="auto">
          <a:xfrm rot="18836537">
            <a:off x="5144229" y="3237425"/>
            <a:ext cx="4045429" cy="705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Clr>
                <a:schemeClr val="accent2"/>
              </a:buClr>
              <a:buNone/>
            </a:pPr>
            <a:r>
              <a:rPr lang="fr-FR" altLang="fr-FR" sz="1200" dirty="0">
                <a:solidFill>
                  <a:schemeClr val="tx1"/>
                </a:solidFill>
              </a:rPr>
              <a:t>Complexité d’intégration et d’exploitation</a:t>
            </a:r>
          </a:p>
        </p:txBody>
      </p:sp>
    </p:spTree>
    <p:extLst>
      <p:ext uri="{BB962C8B-B14F-4D97-AF65-F5344CB8AC3E}">
        <p14:creationId xmlns:p14="http://schemas.microsoft.com/office/powerpoint/2010/main" val="40044891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ulEPFHLhfEy3D8M_fZRF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ulEPFHLhfEy3D8M_fZRFo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heme/theme1.xml><?xml version="1.0" encoding="utf-8"?>
<a:theme xmlns:a="http://schemas.openxmlformats.org/drawingml/2006/main" name="CNAM">
  <a:themeElements>
    <a:clrScheme name="Personnalisé 10">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32655</TotalTime>
  <Words>4534</Words>
  <Application>Microsoft Macintosh PowerPoint</Application>
  <PresentationFormat>Affichage à l'écran (4:3)</PresentationFormat>
  <Paragraphs>846</Paragraphs>
  <Slides>56</Slides>
  <Notes>14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56</vt:i4>
      </vt:variant>
    </vt:vector>
  </HeadingPairs>
  <TitlesOfParts>
    <vt:vector size="66" baseType="lpstr">
      <vt:lpstr>Arial</vt:lpstr>
      <vt:lpstr>Arial Black</vt:lpstr>
      <vt:lpstr>Arial Rounded MT Bold</vt:lpstr>
      <vt:lpstr>Calibri</vt:lpstr>
      <vt:lpstr>Helvetica 35 Thin</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Stratégie de Cyberdéfense lutte informatique opérationnelle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243</cp:revision>
  <dcterms:created xsi:type="dcterms:W3CDTF">2003-10-13T21:05:31Z</dcterms:created>
  <dcterms:modified xsi:type="dcterms:W3CDTF">2020-01-13T22:36:44Z</dcterms:modified>
</cp:coreProperties>
</file>